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82" r:id="rId4"/>
    <p:sldId id="264" r:id="rId5"/>
    <p:sldId id="277" r:id="rId6"/>
    <p:sldId id="279" r:id="rId7"/>
    <p:sldId id="280" r:id="rId8"/>
    <p:sldId id="276" r:id="rId9"/>
    <p:sldId id="259" r:id="rId10"/>
    <p:sldId id="278" r:id="rId11"/>
    <p:sldId id="274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hu-H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744DF04-BC92-DF41-B9B1-BF7BB3028B2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EBAA03D-1A1E-4F48-91BA-77320BA14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tva.hu/vete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022350"/>
            <a:ext cx="6762749" cy="1470025"/>
          </a:xfrm>
        </p:spPr>
        <p:txBody>
          <a:bodyPr/>
          <a:lstStyle/>
          <a:p>
            <a:r>
              <a:rPr lang="en-US" dirty="0" err="1" smtClean="0"/>
              <a:t>Változások</a:t>
            </a:r>
            <a:r>
              <a:rPr lang="en-US" dirty="0" smtClean="0"/>
              <a:t> a </a:t>
            </a:r>
            <a:r>
              <a:rPr lang="en-US" dirty="0" err="1" smtClean="0"/>
              <a:t>közszolgálati</a:t>
            </a:r>
            <a:r>
              <a:rPr lang="en-US" dirty="0" smtClean="0"/>
              <a:t> </a:t>
            </a:r>
            <a:r>
              <a:rPr lang="en-US" dirty="0" err="1" smtClean="0"/>
              <a:t>tévéműsorok</a:t>
            </a:r>
            <a:r>
              <a:rPr lang="en-US" dirty="0" smtClean="0"/>
              <a:t> </a:t>
            </a:r>
            <a:r>
              <a:rPr lang="en-US" dirty="0" err="1" smtClean="0"/>
              <a:t>terjesztésében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2827867"/>
            <a:ext cx="6762749" cy="289161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Vigh Zoltán, MTVA</a:t>
            </a:r>
          </a:p>
          <a:p>
            <a:r>
              <a:rPr lang="en-US" dirty="0" err="1" smtClean="0"/>
              <a:t>digitális</a:t>
            </a:r>
            <a:r>
              <a:rPr lang="en-US" dirty="0" smtClean="0"/>
              <a:t> </a:t>
            </a:r>
            <a:r>
              <a:rPr lang="en-US" dirty="0" err="1" smtClean="0"/>
              <a:t>átállás</a:t>
            </a:r>
            <a:r>
              <a:rPr lang="en-US" dirty="0" smtClean="0"/>
              <a:t> </a:t>
            </a:r>
            <a:r>
              <a:rPr lang="en-US" dirty="0" err="1" smtClean="0"/>
              <a:t>koordinátor</a:t>
            </a:r>
            <a:endParaRPr lang="en-US" dirty="0" smtClean="0"/>
          </a:p>
          <a:p>
            <a:r>
              <a:rPr lang="en-US" dirty="0" err="1" smtClean="0"/>
              <a:t>zoltan.vigh@mtv.hu</a:t>
            </a:r>
            <a:endParaRPr lang="en-US" dirty="0" smtClean="0"/>
          </a:p>
          <a:p>
            <a:r>
              <a:rPr lang="en-US" dirty="0" smtClean="0"/>
              <a:t>06 30 371-7340</a:t>
            </a:r>
          </a:p>
          <a:p>
            <a:endParaRPr lang="en-US" dirty="0" smtClean="0"/>
          </a:p>
          <a:p>
            <a:r>
              <a:rPr lang="en-US" dirty="0" err="1" smtClean="0"/>
              <a:t>Sat.hu</a:t>
            </a:r>
            <a:r>
              <a:rPr lang="en-US" dirty="0" smtClean="0"/>
              <a:t> </a:t>
            </a:r>
            <a:r>
              <a:rPr lang="en-US" dirty="0" err="1" smtClean="0"/>
              <a:t>előadás</a:t>
            </a:r>
            <a:r>
              <a:rPr lang="en-US" dirty="0" smtClean="0"/>
              <a:t>, 2011. </a:t>
            </a:r>
            <a:r>
              <a:rPr lang="en-US" dirty="0" err="1" smtClean="0"/>
              <a:t>október</a:t>
            </a:r>
            <a:r>
              <a:rPr lang="en-US" dirty="0" smtClean="0"/>
              <a:t> 27.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előadás</a:t>
            </a:r>
            <a:r>
              <a:rPr lang="en-US" dirty="0" smtClean="0"/>
              <a:t> </a:t>
            </a:r>
            <a:r>
              <a:rPr lang="en-US" dirty="0" err="1" smtClean="0"/>
              <a:t>témái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Honlap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Duna</a:t>
            </a:r>
            <a:r>
              <a:rPr lang="en-US" dirty="0" smtClean="0"/>
              <a:t> Televízió </a:t>
            </a:r>
            <a:r>
              <a:rPr lang="en-US" dirty="0" err="1" smtClean="0"/>
              <a:t>műholdváltása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Duna</a:t>
            </a:r>
            <a:r>
              <a:rPr lang="en-US" dirty="0" smtClean="0"/>
              <a:t> II </a:t>
            </a:r>
            <a:r>
              <a:rPr lang="en-US" dirty="0" err="1" smtClean="0"/>
              <a:t>Autonómia</a:t>
            </a:r>
            <a:r>
              <a:rPr lang="en-US" dirty="0" smtClean="0"/>
              <a:t> </a:t>
            </a:r>
            <a:r>
              <a:rPr lang="en-US" dirty="0" err="1" smtClean="0"/>
              <a:t>névváltása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Duna</a:t>
            </a:r>
            <a:r>
              <a:rPr lang="en-US" dirty="0" smtClean="0"/>
              <a:t> HD-SD </a:t>
            </a:r>
            <a:r>
              <a:rPr lang="en-US" dirty="0" err="1" smtClean="0"/>
              <a:t>váltás</a:t>
            </a:r>
            <a:endParaRPr lang="en-US" dirty="0" smtClean="0"/>
          </a:p>
          <a:p>
            <a:r>
              <a:rPr lang="en-US" dirty="0"/>
              <a:t>A DVB-T </a:t>
            </a:r>
            <a:r>
              <a:rPr lang="en-US" dirty="0" err="1"/>
              <a:t>hálózatot</a:t>
            </a:r>
            <a:r>
              <a:rPr lang="en-US" dirty="0"/>
              <a:t> </a:t>
            </a:r>
            <a:r>
              <a:rPr lang="en-US" dirty="0" err="1"/>
              <a:t>érintő</a:t>
            </a:r>
            <a:r>
              <a:rPr lang="en-US" dirty="0"/>
              <a:t> </a:t>
            </a:r>
            <a:r>
              <a:rPr lang="en-US" dirty="0" err="1"/>
              <a:t>kérdések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 err="1" smtClean="0"/>
              <a:t>közszolgálati</a:t>
            </a:r>
            <a:r>
              <a:rPr lang="en-US" dirty="0" smtClean="0"/>
              <a:t> </a:t>
            </a:r>
            <a:r>
              <a:rPr lang="en-US" dirty="0" err="1" smtClean="0"/>
              <a:t>műholdas</a:t>
            </a:r>
            <a:r>
              <a:rPr lang="en-US" dirty="0" smtClean="0"/>
              <a:t> multiplex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műsorok</a:t>
            </a:r>
            <a:r>
              <a:rPr lang="en-US" dirty="0" smtClean="0"/>
              <a:t> </a:t>
            </a:r>
            <a:r>
              <a:rPr lang="en-US" dirty="0" err="1" smtClean="0"/>
              <a:t>továbbítása</a:t>
            </a:r>
            <a:endParaRPr lang="en-US" dirty="0" smtClean="0"/>
          </a:p>
          <a:p>
            <a:r>
              <a:rPr lang="en-US" dirty="0" err="1" smtClean="0"/>
              <a:t>Formátum</a:t>
            </a:r>
            <a:r>
              <a:rPr lang="en-US" dirty="0" smtClean="0"/>
              <a:t> </a:t>
            </a:r>
            <a:r>
              <a:rPr lang="en-US" dirty="0" err="1" smtClean="0"/>
              <a:t>átjelzés</a:t>
            </a:r>
            <a:r>
              <a:rPr lang="en-US" dirty="0" smtClean="0"/>
              <a:t>: AFD, WSS, AR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Új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honlap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t</a:t>
            </a:r>
            <a:r>
              <a:rPr lang="en-US" dirty="0" err="1" smtClean="0">
                <a:solidFill>
                  <a:srgbClr val="FFFF00"/>
                </a:solidFill>
              </a:rPr>
              <a:t>ervek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M1 </a:t>
            </a:r>
            <a:r>
              <a:rPr lang="en-US" dirty="0" err="1" smtClean="0"/>
              <a:t>kártya</a:t>
            </a:r>
            <a:r>
              <a:rPr lang="en-US" dirty="0" smtClean="0"/>
              <a:t> </a:t>
            </a:r>
            <a:r>
              <a:rPr lang="en-US" dirty="0" err="1" smtClean="0"/>
              <a:t>értékesítése</a:t>
            </a:r>
            <a:r>
              <a:rPr lang="en-US" dirty="0" smtClean="0"/>
              <a:t> </a:t>
            </a:r>
            <a:r>
              <a:rPr lang="en-US" dirty="0" err="1" smtClean="0"/>
              <a:t>forgalmazókon</a:t>
            </a:r>
            <a:r>
              <a:rPr lang="en-US" dirty="0" smtClean="0"/>
              <a:t> </a:t>
            </a:r>
            <a:r>
              <a:rPr lang="en-US" dirty="0" err="1" smtClean="0"/>
              <a:t>keresztül</a:t>
            </a:r>
            <a:r>
              <a:rPr lang="en-US" dirty="0" smtClean="0"/>
              <a:t>, </a:t>
            </a:r>
            <a:r>
              <a:rPr lang="en-US" dirty="0" err="1" smtClean="0"/>
              <a:t>bizományosi</a:t>
            </a:r>
            <a:r>
              <a:rPr lang="en-US" dirty="0" smtClean="0"/>
              <a:t> </a:t>
            </a:r>
            <a:r>
              <a:rPr lang="en-US" dirty="0" err="1" smtClean="0"/>
              <a:t>szerződéssel</a:t>
            </a:r>
            <a:r>
              <a:rPr lang="en-US" dirty="0" smtClean="0"/>
              <a:t>. </a:t>
            </a:r>
            <a:r>
              <a:rPr lang="en-US" dirty="0" err="1" smtClean="0"/>
              <a:t>Bruttó</a:t>
            </a:r>
            <a:r>
              <a:rPr lang="en-US" dirty="0" smtClean="0"/>
              <a:t> 5000 Ft </a:t>
            </a:r>
            <a:r>
              <a:rPr lang="en-US" dirty="0" err="1" smtClean="0"/>
              <a:t>egyszeri</a:t>
            </a:r>
            <a:r>
              <a:rPr lang="en-US" dirty="0" smtClean="0"/>
              <a:t>: </a:t>
            </a:r>
            <a:r>
              <a:rPr lang="en-US" dirty="0" smtClean="0"/>
              <a:t>m1 HD</a:t>
            </a:r>
            <a:r>
              <a:rPr lang="en-US" dirty="0" smtClean="0"/>
              <a:t>, m1 SD </a:t>
            </a:r>
            <a:r>
              <a:rPr lang="en-US" dirty="0" err="1" smtClean="0"/>
              <a:t>vételre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rövidtávú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ervekben</a:t>
            </a:r>
            <a:r>
              <a:rPr lang="en-US" dirty="0" smtClean="0"/>
              <a:t> </a:t>
            </a:r>
            <a:r>
              <a:rPr lang="en-US" dirty="0" err="1" smtClean="0"/>
              <a:t>szerepel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m1 HD </a:t>
            </a:r>
            <a:r>
              <a:rPr lang="en-US" dirty="0" err="1" smtClean="0"/>
              <a:t>műholdas</a:t>
            </a:r>
            <a:r>
              <a:rPr lang="en-US" dirty="0" smtClean="0"/>
              <a:t> </a:t>
            </a:r>
            <a:r>
              <a:rPr lang="en-US" dirty="0" err="1" smtClean="0"/>
              <a:t>elérhetősége</a:t>
            </a:r>
            <a:r>
              <a:rPr lang="en-US" dirty="0" smtClean="0"/>
              <a:t> is (</a:t>
            </a:r>
            <a:r>
              <a:rPr lang="en-US" dirty="0" err="1" smtClean="0"/>
              <a:t>kódoltan</a:t>
            </a:r>
            <a:r>
              <a:rPr lang="en-US" dirty="0" smtClean="0"/>
              <a:t>), de </a:t>
            </a:r>
            <a:r>
              <a:rPr lang="en-US" dirty="0" err="1" smtClean="0"/>
              <a:t>még</a:t>
            </a:r>
            <a:r>
              <a:rPr lang="en-US" dirty="0" smtClean="0"/>
              <a:t> </a:t>
            </a:r>
            <a:r>
              <a:rPr lang="en-US" dirty="0" err="1" smtClean="0"/>
              <a:t>nincs</a:t>
            </a:r>
            <a:r>
              <a:rPr lang="en-US" dirty="0" smtClean="0"/>
              <a:t> </a:t>
            </a:r>
            <a:r>
              <a:rPr lang="en-US" dirty="0" err="1" smtClean="0"/>
              <a:t>végleges</a:t>
            </a:r>
            <a:r>
              <a:rPr lang="en-US" dirty="0" smtClean="0"/>
              <a:t> </a:t>
            </a:r>
            <a:r>
              <a:rPr lang="en-US" dirty="0" err="1" smtClean="0"/>
              <a:t>döntés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időpontról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Az</a:t>
            </a:r>
            <a:r>
              <a:rPr lang="en-US" dirty="0" smtClean="0"/>
              <a:t> MTVA a DVB-S2 MPEG-4 HD (+AFD + </a:t>
            </a:r>
            <a:r>
              <a:rPr lang="en-US" dirty="0" err="1" smtClean="0"/>
              <a:t>Conax</a:t>
            </a:r>
            <a:r>
              <a:rPr lang="en-US" dirty="0" smtClean="0"/>
              <a:t>) </a:t>
            </a:r>
            <a:r>
              <a:rPr lang="en-US" dirty="0" err="1" smtClean="0"/>
              <a:t>rendszert</a:t>
            </a:r>
            <a:r>
              <a:rPr lang="en-US" dirty="0" smtClean="0"/>
              <a:t> </a:t>
            </a:r>
            <a:r>
              <a:rPr lang="en-US" dirty="0" err="1" smtClean="0"/>
              <a:t>támogatja</a:t>
            </a:r>
            <a:r>
              <a:rPr lang="en-US" dirty="0" smtClean="0"/>
              <a:t> </a:t>
            </a:r>
            <a:r>
              <a:rPr lang="en-US" dirty="0" err="1" smtClean="0"/>
              <a:t>középtávon</a:t>
            </a:r>
            <a:r>
              <a:rPr lang="en-US" dirty="0" smtClean="0"/>
              <a:t> (</a:t>
            </a:r>
            <a:r>
              <a:rPr lang="en-US" dirty="0" err="1" smtClean="0"/>
              <a:t>három</a:t>
            </a:r>
            <a:r>
              <a:rPr lang="en-US" dirty="0" smtClean="0"/>
              <a:t> </a:t>
            </a:r>
            <a:r>
              <a:rPr lang="en-US" dirty="0" err="1" smtClean="0"/>
              <a:t>éven</a:t>
            </a:r>
            <a:r>
              <a:rPr lang="en-US" dirty="0" smtClean="0"/>
              <a:t> </a:t>
            </a:r>
            <a:r>
              <a:rPr lang="en-US" dirty="0" err="1" smtClean="0"/>
              <a:t>túl</a:t>
            </a:r>
            <a:r>
              <a:rPr lang="en-US" dirty="0" smtClean="0"/>
              <a:t>), a FTA DVB-S MPEG-2 SD </a:t>
            </a:r>
            <a:r>
              <a:rPr lang="en-US" dirty="0" err="1" smtClean="0"/>
              <a:t>készülékek</a:t>
            </a:r>
            <a:r>
              <a:rPr lang="en-US" dirty="0" smtClean="0"/>
              <a:t> </a:t>
            </a:r>
            <a:r>
              <a:rPr lang="en-US" dirty="0" err="1" smtClean="0"/>
              <a:t>forgalmazását</a:t>
            </a:r>
            <a:r>
              <a:rPr lang="en-US" dirty="0" smtClean="0"/>
              <a:t>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javasoljuk</a:t>
            </a:r>
            <a:r>
              <a:rPr lang="en-US" dirty="0" smtClean="0"/>
              <a:t>!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vételi</a:t>
            </a:r>
            <a:r>
              <a:rPr lang="en-US" dirty="0" smtClean="0"/>
              <a:t> </a:t>
            </a:r>
            <a:r>
              <a:rPr lang="en-US" dirty="0" err="1" smtClean="0"/>
              <a:t>adatok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friss</a:t>
            </a:r>
            <a:r>
              <a:rPr lang="en-US" dirty="0" smtClean="0"/>
              <a:t> </a:t>
            </a:r>
            <a:r>
              <a:rPr lang="en-US" dirty="0" err="1" smtClean="0"/>
              <a:t>hírek</a:t>
            </a:r>
            <a:r>
              <a:rPr lang="en-US" dirty="0" smtClean="0"/>
              <a:t>, </a:t>
            </a:r>
            <a:r>
              <a:rPr lang="en-US" dirty="0" err="1" smtClean="0"/>
              <a:t>változások</a:t>
            </a:r>
            <a:r>
              <a:rPr lang="en-US" dirty="0" smtClean="0"/>
              <a:t> a </a:t>
            </a:r>
            <a:r>
              <a:rPr lang="en-US" dirty="0" smtClean="0">
                <a:hlinkClick r:id="rId2"/>
              </a:rPr>
              <a:t>www.mtva.hu/vetel</a:t>
            </a:r>
            <a:r>
              <a:rPr lang="en-US" dirty="0" smtClean="0"/>
              <a:t> </a:t>
            </a:r>
            <a:r>
              <a:rPr lang="en-US" dirty="0" err="1" smtClean="0"/>
              <a:t>hivatalos</a:t>
            </a:r>
            <a:r>
              <a:rPr lang="en-US" dirty="0" smtClean="0"/>
              <a:t> </a:t>
            </a:r>
            <a:r>
              <a:rPr lang="en-US" dirty="0" err="1" smtClean="0"/>
              <a:t>honlapon</a:t>
            </a:r>
            <a:r>
              <a:rPr lang="en-US" dirty="0" smtClean="0"/>
              <a:t> </a:t>
            </a:r>
            <a:r>
              <a:rPr lang="en-US" dirty="0" err="1" smtClean="0"/>
              <a:t>mindig</a:t>
            </a:r>
            <a:r>
              <a:rPr lang="en-US" dirty="0" smtClean="0"/>
              <a:t> </a:t>
            </a:r>
            <a:r>
              <a:rPr lang="en-US" dirty="0" err="1" smtClean="0"/>
              <a:t>elérhetőek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4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 </a:t>
            </a:r>
            <a:r>
              <a:rPr lang="en-US" dirty="0" err="1">
                <a:solidFill>
                  <a:srgbClr val="FFFF00"/>
                </a:solidFill>
              </a:rPr>
              <a:t>Duna</a:t>
            </a:r>
            <a:r>
              <a:rPr lang="en-US" dirty="0">
                <a:solidFill>
                  <a:srgbClr val="FFFF00"/>
                </a:solidFill>
              </a:rPr>
              <a:t> Televízió </a:t>
            </a:r>
            <a:r>
              <a:rPr lang="en-US" dirty="0" err="1">
                <a:solidFill>
                  <a:srgbClr val="FFFF00"/>
                </a:solidFill>
              </a:rPr>
              <a:t>műholdváltása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teljes</a:t>
            </a:r>
            <a:r>
              <a:rPr lang="en-US" dirty="0" smtClean="0"/>
              <a:t> </a:t>
            </a:r>
            <a:r>
              <a:rPr lang="en-US" dirty="0" err="1" smtClean="0"/>
              <a:t>lekapcsolásig</a:t>
            </a:r>
            <a:r>
              <a:rPr lang="en-US" dirty="0" smtClean="0"/>
              <a:t> </a:t>
            </a:r>
            <a:r>
              <a:rPr lang="en-US" dirty="0" err="1" smtClean="0"/>
              <a:t>feliratcsík</a:t>
            </a:r>
            <a:r>
              <a:rPr lang="en-US" dirty="0" smtClean="0"/>
              <a:t> </a:t>
            </a:r>
            <a:r>
              <a:rPr lang="en-US" dirty="0" err="1" smtClean="0"/>
              <a:t>jelzi</a:t>
            </a:r>
            <a:r>
              <a:rPr lang="en-US" dirty="0" smtClean="0"/>
              <a:t> a </a:t>
            </a:r>
            <a:r>
              <a:rPr lang="en-US" dirty="0" err="1" smtClean="0"/>
              <a:t>Duna</a:t>
            </a:r>
            <a:r>
              <a:rPr lang="en-US" dirty="0" smtClean="0"/>
              <a:t> </a:t>
            </a:r>
            <a:r>
              <a:rPr lang="en-US" dirty="0" err="1" smtClean="0"/>
              <a:t>csatornák</a:t>
            </a:r>
            <a:r>
              <a:rPr lang="en-US" dirty="0" smtClean="0"/>
              <a:t> Thor </a:t>
            </a:r>
            <a:r>
              <a:rPr lang="en-US" dirty="0" err="1" smtClean="0"/>
              <a:t>műholdról</a:t>
            </a:r>
            <a:r>
              <a:rPr lang="en-US" dirty="0" smtClean="0"/>
              <a:t> </a:t>
            </a:r>
            <a:r>
              <a:rPr lang="en-US" dirty="0" err="1" smtClean="0"/>
              <a:t>sugárzott</a:t>
            </a:r>
            <a:r>
              <a:rPr lang="en-US" dirty="0" smtClean="0"/>
              <a:t> </a:t>
            </a:r>
            <a:r>
              <a:rPr lang="en-US" dirty="0" err="1" smtClean="0"/>
              <a:t>jelében</a:t>
            </a:r>
            <a:r>
              <a:rPr lang="en-US" dirty="0" smtClean="0"/>
              <a:t> a </a:t>
            </a:r>
            <a:r>
              <a:rPr lang="en-US" dirty="0" err="1" smtClean="0"/>
              <a:t>műholdváltást</a:t>
            </a:r>
            <a:endParaRPr lang="en-US" dirty="0" smtClean="0"/>
          </a:p>
          <a:p>
            <a:r>
              <a:rPr lang="en-US" dirty="0" smtClean="0"/>
              <a:t>2011. </a:t>
            </a:r>
            <a:r>
              <a:rPr lang="en-US" dirty="0" err="1" smtClean="0"/>
              <a:t>október</a:t>
            </a:r>
            <a:r>
              <a:rPr lang="en-US" dirty="0" smtClean="0"/>
              <a:t> 24-től </a:t>
            </a:r>
            <a:r>
              <a:rPr lang="en-US" dirty="0" err="1" smtClean="0"/>
              <a:t>hivatalosan</a:t>
            </a:r>
            <a:r>
              <a:rPr lang="en-US" dirty="0" smtClean="0"/>
              <a:t> </a:t>
            </a:r>
            <a:r>
              <a:rPr lang="en-US" dirty="0" err="1" smtClean="0"/>
              <a:t>már</a:t>
            </a:r>
            <a:r>
              <a:rPr lang="en-US" dirty="0" smtClean="0"/>
              <a:t> </a:t>
            </a:r>
            <a:r>
              <a:rPr lang="en-US" dirty="0" err="1" smtClean="0"/>
              <a:t>csak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Eurobird</a:t>
            </a:r>
            <a:r>
              <a:rPr lang="en-US" dirty="0" smtClean="0"/>
              <a:t> 9A (EB9A) </a:t>
            </a:r>
            <a:r>
              <a:rPr lang="en-US" dirty="0" err="1" smtClean="0"/>
              <a:t>műholdról</a:t>
            </a:r>
            <a:r>
              <a:rPr lang="en-US" dirty="0" smtClean="0"/>
              <a:t> </a:t>
            </a:r>
            <a:r>
              <a:rPr lang="en-US" dirty="0" err="1" smtClean="0"/>
              <a:t>érhető</a:t>
            </a:r>
            <a:r>
              <a:rPr lang="en-US" dirty="0" smtClean="0"/>
              <a:t> el a </a:t>
            </a:r>
            <a:r>
              <a:rPr lang="en-US" dirty="0" err="1" smtClean="0"/>
              <a:t>Duna</a:t>
            </a:r>
            <a:r>
              <a:rPr lang="en-US" dirty="0" smtClean="0"/>
              <a:t> TV, a </a:t>
            </a:r>
            <a:r>
              <a:rPr lang="en-US" dirty="0" err="1" smtClean="0"/>
              <a:t>Duna</a:t>
            </a:r>
            <a:r>
              <a:rPr lang="en-US" dirty="0" smtClean="0"/>
              <a:t> 2, </a:t>
            </a:r>
            <a:r>
              <a:rPr lang="en-US" dirty="0" err="1" smtClean="0"/>
              <a:t>illetve</a:t>
            </a:r>
            <a:r>
              <a:rPr lang="en-US" dirty="0" smtClean="0"/>
              <a:t> a Kossuth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Petőfi</a:t>
            </a:r>
            <a:r>
              <a:rPr lang="en-US" dirty="0" smtClean="0"/>
              <a:t> </a:t>
            </a:r>
            <a:r>
              <a:rPr lang="en-US" dirty="0" err="1" smtClean="0"/>
              <a:t>rádió</a:t>
            </a:r>
            <a:r>
              <a:rPr lang="en-US" dirty="0" smtClean="0"/>
              <a:t> (a </a:t>
            </a:r>
            <a:r>
              <a:rPr lang="en-US" dirty="0" err="1" smtClean="0"/>
              <a:t>földfelszíni</a:t>
            </a:r>
            <a:r>
              <a:rPr lang="en-US" dirty="0" smtClean="0"/>
              <a:t> </a:t>
            </a:r>
            <a:r>
              <a:rPr lang="en-US" dirty="0" err="1" smtClean="0"/>
              <a:t>terjesztés</a:t>
            </a:r>
            <a:r>
              <a:rPr lang="en-US" dirty="0" smtClean="0"/>
              <a:t> </a:t>
            </a:r>
            <a:r>
              <a:rPr lang="en-US" dirty="0" err="1" smtClean="0"/>
              <a:t>mellett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Eurobird</a:t>
            </a:r>
            <a:r>
              <a:rPr lang="en-US" dirty="0" smtClean="0"/>
              <a:t> 9A </a:t>
            </a:r>
            <a:r>
              <a:rPr lang="en-US" dirty="0" err="1" smtClean="0"/>
              <a:t>és</a:t>
            </a:r>
            <a:r>
              <a:rPr lang="en-US" dirty="0" smtClean="0"/>
              <a:t> a DVB-T ‘A’ MUX </a:t>
            </a:r>
            <a:r>
              <a:rPr lang="en-US" dirty="0" err="1" smtClean="0"/>
              <a:t>az</a:t>
            </a:r>
            <a:r>
              <a:rPr lang="en-US" dirty="0" smtClean="0"/>
              <a:t> MTVA </a:t>
            </a:r>
            <a:r>
              <a:rPr lang="en-US" dirty="0" err="1" smtClean="0"/>
              <a:t>hivatalos</a:t>
            </a:r>
            <a:r>
              <a:rPr lang="en-US" dirty="0" smtClean="0"/>
              <a:t> </a:t>
            </a:r>
            <a:r>
              <a:rPr lang="en-US" dirty="0" err="1" smtClean="0"/>
              <a:t>műsorterjesztési</a:t>
            </a:r>
            <a:r>
              <a:rPr lang="en-US" dirty="0" smtClean="0"/>
              <a:t> </a:t>
            </a:r>
            <a:r>
              <a:rPr lang="en-US" dirty="0" err="1" smtClean="0"/>
              <a:t>platformjai</a:t>
            </a:r>
            <a:endParaRPr lang="en-US" dirty="0" smtClean="0"/>
          </a:p>
          <a:p>
            <a:r>
              <a:rPr lang="en-US" dirty="0" smtClean="0"/>
              <a:t>EB9A </a:t>
            </a:r>
            <a:r>
              <a:rPr lang="en-US" dirty="0" err="1"/>
              <a:t>v</a:t>
            </a:r>
            <a:r>
              <a:rPr lang="en-US" dirty="0" err="1" smtClean="0"/>
              <a:t>ételi</a:t>
            </a:r>
            <a:r>
              <a:rPr lang="en-US" dirty="0" smtClean="0"/>
              <a:t> </a:t>
            </a:r>
            <a:r>
              <a:rPr lang="en-US" dirty="0" err="1" smtClean="0"/>
              <a:t>adatok</a:t>
            </a:r>
            <a:r>
              <a:rPr lang="en-US" dirty="0" smtClean="0"/>
              <a:t>: 9 </a:t>
            </a:r>
            <a:r>
              <a:rPr lang="en-US" dirty="0" err="1" smtClean="0"/>
              <a:t>fok</a:t>
            </a:r>
            <a:r>
              <a:rPr lang="en-US" dirty="0" smtClean="0"/>
              <a:t> </a:t>
            </a:r>
            <a:r>
              <a:rPr lang="en-US" dirty="0" err="1" smtClean="0"/>
              <a:t>kelet</a:t>
            </a:r>
            <a:r>
              <a:rPr lang="en-US" dirty="0" smtClean="0"/>
              <a:t>, 11957,64 MHz, V </a:t>
            </a:r>
            <a:r>
              <a:rPr lang="en-US" dirty="0" err="1" smtClean="0"/>
              <a:t>polár</a:t>
            </a:r>
            <a:r>
              <a:rPr lang="en-US" dirty="0" smtClean="0"/>
              <a:t>, 27500, ¾, QPSK, MPEG-2 SD </a:t>
            </a:r>
            <a:r>
              <a:rPr lang="en-US" dirty="0" err="1" smtClean="0"/>
              <a:t>és</a:t>
            </a:r>
            <a:r>
              <a:rPr lang="en-US" dirty="0" smtClean="0"/>
              <a:t> MPEG-4 HD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 </a:t>
            </a:r>
            <a:r>
              <a:rPr lang="en-US" dirty="0" err="1">
                <a:solidFill>
                  <a:srgbClr val="FFFF00"/>
                </a:solidFill>
              </a:rPr>
              <a:t>Duna</a:t>
            </a:r>
            <a:r>
              <a:rPr lang="en-US" dirty="0">
                <a:solidFill>
                  <a:srgbClr val="FFFF00"/>
                </a:solidFill>
              </a:rPr>
              <a:t> II </a:t>
            </a:r>
            <a:r>
              <a:rPr lang="en-US" dirty="0" err="1">
                <a:solidFill>
                  <a:srgbClr val="FFFF00"/>
                </a:solidFill>
              </a:rPr>
              <a:t>Autonómia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névváltása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err="1" smtClean="0">
                <a:solidFill>
                  <a:srgbClr val="FFFF00"/>
                </a:solidFill>
              </a:rPr>
              <a:t>és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Duna</a:t>
            </a:r>
            <a:r>
              <a:rPr lang="en-US" dirty="0">
                <a:solidFill>
                  <a:srgbClr val="FFFF00"/>
                </a:solidFill>
              </a:rPr>
              <a:t> HD-SD </a:t>
            </a:r>
            <a:r>
              <a:rPr lang="en-US" dirty="0" err="1">
                <a:solidFill>
                  <a:srgbClr val="FFFF00"/>
                </a:solidFill>
              </a:rPr>
              <a:t>váltás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Október</a:t>
            </a:r>
            <a:r>
              <a:rPr lang="en-US" dirty="0" smtClean="0"/>
              <a:t> </a:t>
            </a:r>
            <a:r>
              <a:rPr lang="en-US" dirty="0" err="1" smtClean="0"/>
              <a:t>elejétől</a:t>
            </a:r>
            <a:r>
              <a:rPr lang="en-US" dirty="0" smtClean="0"/>
              <a:t> a </a:t>
            </a:r>
            <a:r>
              <a:rPr lang="en-US" dirty="0" err="1" smtClean="0"/>
              <a:t>Duna</a:t>
            </a:r>
            <a:r>
              <a:rPr lang="en-US" dirty="0" smtClean="0"/>
              <a:t> II </a:t>
            </a:r>
            <a:r>
              <a:rPr lang="en-US" dirty="0" err="1" smtClean="0"/>
              <a:t>Autonómia</a:t>
            </a:r>
            <a:r>
              <a:rPr lang="en-US" dirty="0" smtClean="0"/>
              <a:t> </a:t>
            </a:r>
            <a:r>
              <a:rPr lang="en-US" dirty="0" err="1" smtClean="0"/>
              <a:t>helyén</a:t>
            </a:r>
            <a:r>
              <a:rPr lang="en-US" dirty="0" smtClean="0"/>
              <a:t> </a:t>
            </a:r>
            <a:r>
              <a:rPr lang="en-US" dirty="0" err="1" smtClean="0"/>
              <a:t>Duna</a:t>
            </a:r>
            <a:r>
              <a:rPr lang="en-US" dirty="0" smtClean="0"/>
              <a:t> 2 </a:t>
            </a:r>
            <a:r>
              <a:rPr lang="en-US" dirty="0" err="1" smtClean="0"/>
              <a:t>néven</a:t>
            </a:r>
            <a:r>
              <a:rPr lang="en-US" dirty="0" smtClean="0"/>
              <a:t> </a:t>
            </a:r>
            <a:r>
              <a:rPr lang="en-US" dirty="0" err="1" smtClean="0"/>
              <a:t>új</a:t>
            </a:r>
            <a:r>
              <a:rPr lang="en-US" dirty="0" smtClean="0"/>
              <a:t> – </a:t>
            </a:r>
            <a:r>
              <a:rPr lang="en-US" dirty="0" err="1" smtClean="0"/>
              <a:t>kulturális</a:t>
            </a:r>
            <a:r>
              <a:rPr lang="en-US" dirty="0" smtClean="0"/>
              <a:t> – </a:t>
            </a:r>
            <a:r>
              <a:rPr lang="en-US" dirty="0" err="1" smtClean="0"/>
              <a:t>tematikájú</a:t>
            </a:r>
            <a:r>
              <a:rPr lang="en-US" dirty="0" smtClean="0"/>
              <a:t> </a:t>
            </a:r>
            <a:r>
              <a:rPr lang="en-US" dirty="0" err="1" smtClean="0"/>
              <a:t>közszolgálati</a:t>
            </a:r>
            <a:r>
              <a:rPr lang="en-US" dirty="0" smtClean="0"/>
              <a:t> </a:t>
            </a:r>
            <a:r>
              <a:rPr lang="en-US" dirty="0" err="1" smtClean="0"/>
              <a:t>műsor</a:t>
            </a:r>
            <a:r>
              <a:rPr lang="en-US" dirty="0" smtClean="0"/>
              <a:t> </a:t>
            </a:r>
            <a:r>
              <a:rPr lang="en-US" dirty="0" err="1" smtClean="0"/>
              <a:t>kerül</a:t>
            </a:r>
            <a:r>
              <a:rPr lang="en-US" dirty="0" smtClean="0"/>
              <a:t> </a:t>
            </a:r>
            <a:r>
              <a:rPr lang="en-US" dirty="0" err="1" smtClean="0"/>
              <a:t>terjesztésre</a:t>
            </a:r>
            <a:r>
              <a:rPr lang="en-US" dirty="0" smtClean="0"/>
              <a:t> (</a:t>
            </a:r>
            <a:r>
              <a:rPr lang="en-US" dirty="0" err="1" smtClean="0"/>
              <a:t>jogilag</a:t>
            </a:r>
            <a:r>
              <a:rPr lang="en-US" dirty="0" smtClean="0"/>
              <a:t> a </a:t>
            </a:r>
            <a:r>
              <a:rPr lang="en-US" dirty="0" err="1" smtClean="0"/>
              <a:t>Duna</a:t>
            </a:r>
            <a:r>
              <a:rPr lang="en-US" dirty="0" smtClean="0"/>
              <a:t> II </a:t>
            </a:r>
            <a:r>
              <a:rPr lang="en-US" dirty="0" err="1" smtClean="0"/>
              <a:t>Autonómia</a:t>
            </a:r>
            <a:r>
              <a:rPr lang="en-US" dirty="0" smtClean="0"/>
              <a:t> </a:t>
            </a:r>
            <a:r>
              <a:rPr lang="en-US" dirty="0" err="1" smtClean="0"/>
              <a:t>csatorna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néven</a:t>
            </a:r>
            <a:r>
              <a:rPr lang="en-US" dirty="0" smtClean="0"/>
              <a:t>, </a:t>
            </a:r>
            <a:r>
              <a:rPr lang="en-US" dirty="0" err="1" smtClean="0"/>
              <a:t>így</a:t>
            </a:r>
            <a:r>
              <a:rPr lang="en-US" dirty="0" smtClean="0"/>
              <a:t> </a:t>
            </a:r>
            <a:r>
              <a:rPr lang="en-US" dirty="0" err="1" smtClean="0"/>
              <a:t>továbbra</a:t>
            </a:r>
            <a:r>
              <a:rPr lang="en-US" dirty="0" smtClean="0"/>
              <a:t> is </a:t>
            </a:r>
            <a:r>
              <a:rPr lang="en-US" dirty="0" err="1" smtClean="0"/>
              <a:t>kötelezően</a:t>
            </a:r>
            <a:r>
              <a:rPr lang="en-US" dirty="0" smtClean="0"/>
              <a:t> </a:t>
            </a:r>
            <a:r>
              <a:rPr lang="en-US" dirty="0" err="1" smtClean="0"/>
              <a:t>továbbítandó</a:t>
            </a:r>
            <a:r>
              <a:rPr lang="en-US" dirty="0" smtClean="0"/>
              <a:t>)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Duna</a:t>
            </a:r>
            <a:r>
              <a:rPr lang="en-US" dirty="0" smtClean="0"/>
              <a:t> HD </a:t>
            </a:r>
            <a:r>
              <a:rPr lang="en-US" dirty="0" err="1" smtClean="0"/>
              <a:t>ezentúl</a:t>
            </a:r>
            <a:r>
              <a:rPr lang="en-US" dirty="0" smtClean="0"/>
              <a:t> SD </a:t>
            </a:r>
            <a:r>
              <a:rPr lang="en-US" dirty="0" err="1" smtClean="0"/>
              <a:t>minőségben</a:t>
            </a:r>
            <a:r>
              <a:rPr lang="en-US" dirty="0" smtClean="0"/>
              <a:t> </a:t>
            </a:r>
            <a:r>
              <a:rPr lang="en-US" dirty="0" err="1" smtClean="0"/>
              <a:t>lesz</a:t>
            </a:r>
            <a:r>
              <a:rPr lang="en-US" dirty="0" smtClean="0"/>
              <a:t> </a:t>
            </a:r>
            <a:r>
              <a:rPr lang="en-US" dirty="0" err="1" smtClean="0"/>
              <a:t>elérhető</a:t>
            </a:r>
            <a:r>
              <a:rPr lang="en-US" dirty="0" smtClean="0"/>
              <a:t> (</a:t>
            </a:r>
            <a:r>
              <a:rPr lang="en-US" dirty="0" err="1" smtClean="0"/>
              <a:t>műholdon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DVB-T </a:t>
            </a:r>
            <a:r>
              <a:rPr lang="en-US" dirty="0" err="1" smtClean="0"/>
              <a:t>rendszeren</a:t>
            </a:r>
            <a:r>
              <a:rPr lang="en-US" dirty="0" smtClean="0"/>
              <a:t> is), a </a:t>
            </a:r>
            <a:r>
              <a:rPr lang="en-US" dirty="0" err="1" smtClean="0"/>
              <a:t>Duna</a:t>
            </a:r>
            <a:r>
              <a:rPr lang="en-US" dirty="0" smtClean="0"/>
              <a:t> 2 </a:t>
            </a:r>
            <a:r>
              <a:rPr lang="en-US" dirty="0" err="1" smtClean="0"/>
              <a:t>viszont</a:t>
            </a:r>
            <a:r>
              <a:rPr lang="en-US" dirty="0" smtClean="0"/>
              <a:t> HD </a:t>
            </a:r>
            <a:r>
              <a:rPr lang="en-US" dirty="0" err="1" smtClean="0"/>
              <a:t>módra</a:t>
            </a:r>
            <a:r>
              <a:rPr lang="en-US" dirty="0" smtClean="0"/>
              <a:t> </a:t>
            </a:r>
            <a:r>
              <a:rPr lang="en-US" dirty="0" err="1" smtClean="0"/>
              <a:t>vált</a:t>
            </a:r>
            <a:r>
              <a:rPr lang="en-US" dirty="0" smtClean="0"/>
              <a:t> </a:t>
            </a:r>
            <a:r>
              <a:rPr lang="en-US" dirty="0" err="1" smtClean="0"/>
              <a:t>mindkét</a:t>
            </a:r>
            <a:r>
              <a:rPr lang="en-US" dirty="0" smtClean="0"/>
              <a:t> </a:t>
            </a:r>
            <a:r>
              <a:rPr lang="en-US" dirty="0" err="1" smtClean="0"/>
              <a:t>platformon</a:t>
            </a:r>
            <a:endParaRPr lang="en-US" dirty="0" smtClean="0"/>
          </a:p>
          <a:p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analóg</a:t>
            </a:r>
            <a:r>
              <a:rPr lang="en-US" dirty="0" smtClean="0"/>
              <a:t> </a:t>
            </a:r>
            <a:r>
              <a:rPr lang="en-US" dirty="0" err="1" smtClean="0"/>
              <a:t>kábeltévé</a:t>
            </a:r>
            <a:r>
              <a:rPr lang="en-US" dirty="0" smtClean="0"/>
              <a:t> </a:t>
            </a:r>
            <a:r>
              <a:rPr lang="en-US" dirty="0" err="1" smtClean="0"/>
              <a:t>hálózatokon</a:t>
            </a:r>
            <a:r>
              <a:rPr lang="en-US" dirty="0" smtClean="0"/>
              <a:t> a </a:t>
            </a:r>
            <a:r>
              <a:rPr lang="en-US" dirty="0" err="1" smtClean="0"/>
              <a:t>csere</a:t>
            </a:r>
            <a:r>
              <a:rPr lang="en-US" dirty="0" smtClean="0"/>
              <a:t> </a:t>
            </a:r>
            <a:r>
              <a:rPr lang="en-US" dirty="0" err="1" smtClean="0"/>
              <a:t>megzavarhatja</a:t>
            </a:r>
            <a:r>
              <a:rPr lang="en-US" dirty="0" smtClean="0"/>
              <a:t> a </a:t>
            </a:r>
            <a:r>
              <a:rPr lang="en-US" dirty="0" err="1" smtClean="0"/>
              <a:t>nézőket</a:t>
            </a:r>
            <a:r>
              <a:rPr lang="en-US" dirty="0" smtClean="0"/>
              <a:t>, ha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találják</a:t>
            </a:r>
            <a:r>
              <a:rPr lang="en-US" dirty="0" smtClean="0"/>
              <a:t> a </a:t>
            </a:r>
            <a:r>
              <a:rPr lang="en-US" dirty="0" err="1" smtClean="0"/>
              <a:t>csatornát</a:t>
            </a:r>
            <a:r>
              <a:rPr lang="en-US" dirty="0" smtClean="0"/>
              <a:t> a </a:t>
            </a:r>
            <a:r>
              <a:rPr lang="en-US" dirty="0" err="1" smtClean="0"/>
              <a:t>szokott</a:t>
            </a:r>
            <a:r>
              <a:rPr lang="en-US" dirty="0" smtClean="0"/>
              <a:t> </a:t>
            </a:r>
            <a:r>
              <a:rPr lang="en-US" dirty="0" err="1" smtClean="0"/>
              <a:t>helyen</a:t>
            </a:r>
            <a:r>
              <a:rPr lang="en-US" dirty="0" smtClean="0"/>
              <a:t> (</a:t>
            </a:r>
            <a:r>
              <a:rPr lang="en-US" dirty="0" err="1" smtClean="0"/>
              <a:t>lásd</a:t>
            </a:r>
            <a:r>
              <a:rPr lang="en-US" dirty="0" smtClean="0"/>
              <a:t> </a:t>
            </a:r>
            <a:r>
              <a:rPr lang="en-US" dirty="0" err="1" smtClean="0"/>
              <a:t>később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 DVB-T </a:t>
            </a:r>
            <a:r>
              <a:rPr lang="en-US" dirty="0" err="1">
                <a:solidFill>
                  <a:srgbClr val="FFFF00"/>
                </a:solidFill>
              </a:rPr>
              <a:t>hálózatot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érintő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kérdések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Közös</a:t>
            </a:r>
            <a:r>
              <a:rPr lang="en-US" dirty="0" smtClean="0"/>
              <a:t>, </a:t>
            </a:r>
            <a:r>
              <a:rPr lang="en-US" dirty="0" err="1" smtClean="0"/>
              <a:t>az</a:t>
            </a:r>
            <a:r>
              <a:rPr lang="en-US" dirty="0" smtClean="0"/>
              <a:t> ‘A’ </a:t>
            </a:r>
            <a:r>
              <a:rPr lang="en-US" dirty="0" err="1" smtClean="0"/>
              <a:t>jelű</a:t>
            </a:r>
            <a:r>
              <a:rPr lang="en-US" dirty="0" smtClean="0"/>
              <a:t> </a:t>
            </a:r>
            <a:r>
              <a:rPr lang="en-US" dirty="0" err="1" smtClean="0"/>
              <a:t>multiplexre</a:t>
            </a:r>
            <a:r>
              <a:rPr lang="en-US" dirty="0" smtClean="0"/>
              <a:t> </a:t>
            </a:r>
            <a:r>
              <a:rPr lang="en-US" dirty="0" err="1" smtClean="0"/>
              <a:t>költözött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összes</a:t>
            </a:r>
            <a:r>
              <a:rPr lang="en-US" dirty="0" smtClean="0"/>
              <a:t> </a:t>
            </a:r>
            <a:r>
              <a:rPr lang="en-US" dirty="0" err="1" smtClean="0"/>
              <a:t>közszolgálati</a:t>
            </a:r>
            <a:r>
              <a:rPr lang="en-US" dirty="0" smtClean="0"/>
              <a:t> </a:t>
            </a:r>
            <a:r>
              <a:rPr lang="en-US" dirty="0" err="1" smtClean="0"/>
              <a:t>csatorna</a:t>
            </a:r>
            <a:r>
              <a:rPr lang="en-US" dirty="0" smtClean="0"/>
              <a:t> (m1 HD, m2 HD, </a:t>
            </a:r>
            <a:r>
              <a:rPr lang="en-US" dirty="0" err="1" smtClean="0"/>
              <a:t>Duna</a:t>
            </a:r>
            <a:r>
              <a:rPr lang="en-US" dirty="0" smtClean="0"/>
              <a:t>, </a:t>
            </a:r>
            <a:r>
              <a:rPr lang="en-US" dirty="0" err="1" smtClean="0"/>
              <a:t>Duna</a:t>
            </a:r>
            <a:r>
              <a:rPr lang="en-US" dirty="0" smtClean="0"/>
              <a:t> 2 HD, MR1, MR2, MR3). A Magyar </a:t>
            </a:r>
            <a:r>
              <a:rPr lang="en-US" dirty="0" err="1" smtClean="0"/>
              <a:t>Rádió</a:t>
            </a:r>
            <a:r>
              <a:rPr lang="en-US" dirty="0" smtClean="0"/>
              <a:t> </a:t>
            </a:r>
            <a:r>
              <a:rPr lang="en-US" dirty="0" err="1" smtClean="0"/>
              <a:t>műsorai</a:t>
            </a:r>
            <a:r>
              <a:rPr lang="en-US" dirty="0" smtClean="0"/>
              <a:t> is </a:t>
            </a:r>
            <a:r>
              <a:rPr lang="en-US" dirty="0" err="1" smtClean="0"/>
              <a:t>üzemszerűek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Budapest, </a:t>
            </a:r>
            <a:r>
              <a:rPr lang="en-US" dirty="0" err="1" smtClean="0"/>
              <a:t>Vasvár</a:t>
            </a:r>
            <a:r>
              <a:rPr lang="en-US" dirty="0" smtClean="0"/>
              <a:t>, </a:t>
            </a:r>
            <a:r>
              <a:rPr lang="en-US" dirty="0" err="1" smtClean="0"/>
              <a:t>Békéscsaba</a:t>
            </a:r>
            <a:r>
              <a:rPr lang="en-US" dirty="0" smtClean="0"/>
              <a:t>, </a:t>
            </a:r>
            <a:r>
              <a:rPr lang="en-US" dirty="0" err="1" smtClean="0"/>
              <a:t>Karancs-Salgótarján</a:t>
            </a:r>
            <a:r>
              <a:rPr lang="en-US" dirty="0" smtClean="0"/>
              <a:t> </a:t>
            </a:r>
            <a:r>
              <a:rPr lang="en-US" dirty="0" err="1" smtClean="0"/>
              <a:t>vételkörzetekben</a:t>
            </a:r>
            <a:r>
              <a:rPr lang="en-US" dirty="0" smtClean="0"/>
              <a:t> </a:t>
            </a:r>
            <a:r>
              <a:rPr lang="en-US" dirty="0" err="1" smtClean="0"/>
              <a:t>frekvenciacsere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FF00"/>
                </a:solidFill>
              </a:rPr>
              <a:t>UHF 38-ra</a:t>
            </a:r>
            <a:r>
              <a:rPr lang="en-US" dirty="0" smtClean="0"/>
              <a:t>). Budapest </a:t>
            </a:r>
            <a:r>
              <a:rPr lang="en-US" dirty="0" err="1" smtClean="0"/>
              <a:t>Széchenyi-hegy</a:t>
            </a:r>
            <a:r>
              <a:rPr lang="en-US" dirty="0" smtClean="0"/>
              <a:t> 100 kW ERP </a:t>
            </a:r>
            <a:r>
              <a:rPr lang="en-US" dirty="0" err="1" smtClean="0"/>
              <a:t>végleges</a:t>
            </a:r>
            <a:r>
              <a:rPr lang="en-US" dirty="0" smtClean="0"/>
              <a:t> </a:t>
            </a:r>
            <a:r>
              <a:rPr lang="en-US" dirty="0" err="1" smtClean="0"/>
              <a:t>teljesítmény</a:t>
            </a:r>
            <a:r>
              <a:rPr lang="en-US" dirty="0" smtClean="0"/>
              <a:t>.</a:t>
            </a:r>
          </a:p>
          <a:p>
            <a:r>
              <a:rPr lang="en-US" dirty="0" smtClean="0"/>
              <a:t>GI </a:t>
            </a:r>
            <a:r>
              <a:rPr lang="en-US" dirty="0" err="1" smtClean="0"/>
              <a:t>érték</a:t>
            </a:r>
            <a:r>
              <a:rPr lang="en-US" dirty="0" smtClean="0"/>
              <a:t> ¼-re </a:t>
            </a:r>
            <a:r>
              <a:rPr lang="en-US" dirty="0" err="1" smtClean="0"/>
              <a:t>változott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eddig</a:t>
            </a:r>
            <a:r>
              <a:rPr lang="en-US" dirty="0" smtClean="0"/>
              <a:t> 1/8-ról, </a:t>
            </a:r>
            <a:r>
              <a:rPr lang="en-US" dirty="0" err="1" smtClean="0"/>
              <a:t>ezáltal</a:t>
            </a:r>
            <a:r>
              <a:rPr lang="en-US" dirty="0" smtClean="0"/>
              <a:t> </a:t>
            </a:r>
            <a:r>
              <a:rPr lang="en-US" dirty="0" err="1" smtClean="0"/>
              <a:t>javult</a:t>
            </a:r>
            <a:r>
              <a:rPr lang="en-US" dirty="0" smtClean="0"/>
              <a:t> a </a:t>
            </a:r>
            <a:r>
              <a:rPr lang="en-US" dirty="0" err="1" smtClean="0"/>
              <a:t>vétel</a:t>
            </a:r>
            <a:r>
              <a:rPr lang="en-US" dirty="0" smtClean="0"/>
              <a:t> </a:t>
            </a:r>
            <a:r>
              <a:rPr lang="en-US" dirty="0" err="1" smtClean="0"/>
              <a:t>lehetősége</a:t>
            </a:r>
            <a:r>
              <a:rPr lang="en-US" dirty="0" smtClean="0"/>
              <a:t>, </a:t>
            </a:r>
            <a:r>
              <a:rPr lang="en-US" dirty="0" err="1" smtClean="0"/>
              <a:t>stabilitása</a:t>
            </a:r>
            <a:r>
              <a:rPr lang="en-US" dirty="0" smtClean="0"/>
              <a:t>.</a:t>
            </a:r>
          </a:p>
          <a:p>
            <a:r>
              <a:rPr lang="en-US" dirty="0"/>
              <a:t>22,34 Mbps </a:t>
            </a:r>
            <a:r>
              <a:rPr lang="en-US" dirty="0" err="1"/>
              <a:t>adatsebesség</a:t>
            </a:r>
            <a:r>
              <a:rPr lang="en-US" dirty="0"/>
              <a:t> </a:t>
            </a:r>
            <a:r>
              <a:rPr lang="en-US" dirty="0" err="1"/>
              <a:t>statisztikus</a:t>
            </a:r>
            <a:r>
              <a:rPr lang="en-US" dirty="0"/>
              <a:t> </a:t>
            </a:r>
            <a:r>
              <a:rPr lang="en-US" dirty="0" err="1"/>
              <a:t>multiplexben</a:t>
            </a:r>
            <a:r>
              <a:rPr lang="en-US" dirty="0"/>
              <a:t> (</a:t>
            </a:r>
            <a:r>
              <a:rPr lang="en-US" dirty="0" err="1"/>
              <a:t>ebből</a:t>
            </a:r>
            <a:r>
              <a:rPr lang="en-US" dirty="0"/>
              <a:t> 19 a </a:t>
            </a:r>
            <a:r>
              <a:rPr lang="en-US" dirty="0" err="1"/>
              <a:t>videó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 DVB-T </a:t>
            </a:r>
            <a:r>
              <a:rPr lang="en-US" dirty="0" err="1">
                <a:solidFill>
                  <a:srgbClr val="FFFF00"/>
                </a:solidFill>
              </a:rPr>
              <a:t>hálózatot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érintő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kérdések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Kódolatlan</a:t>
            </a:r>
            <a:r>
              <a:rPr lang="en-US" dirty="0"/>
              <a:t> a </a:t>
            </a:r>
            <a:r>
              <a:rPr lang="en-US" dirty="0" err="1"/>
              <a:t>teljes</a:t>
            </a:r>
            <a:r>
              <a:rPr lang="en-US" dirty="0"/>
              <a:t> multiplex</a:t>
            </a:r>
          </a:p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év</a:t>
            </a:r>
            <a:r>
              <a:rPr lang="en-US" dirty="0"/>
              <a:t> </a:t>
            </a:r>
            <a:r>
              <a:rPr lang="en-US" dirty="0" err="1"/>
              <a:t>során</a:t>
            </a:r>
            <a:r>
              <a:rPr lang="en-US" dirty="0"/>
              <a:t> 15 </a:t>
            </a:r>
            <a:r>
              <a:rPr lang="en-US" dirty="0" err="1"/>
              <a:t>újabb</a:t>
            </a:r>
            <a:r>
              <a:rPr lang="en-US" dirty="0"/>
              <a:t> </a:t>
            </a:r>
            <a:r>
              <a:rPr lang="en-US" dirty="0" err="1"/>
              <a:t>átjátszóadó</a:t>
            </a:r>
            <a:r>
              <a:rPr lang="en-US" dirty="0"/>
              <a:t> </a:t>
            </a:r>
            <a:r>
              <a:rPr lang="en-US" dirty="0" err="1"/>
              <a:t>indul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ellátatlan</a:t>
            </a:r>
            <a:r>
              <a:rPr lang="en-US" dirty="0"/>
              <a:t> </a:t>
            </a:r>
            <a:r>
              <a:rPr lang="en-US" dirty="0" err="1"/>
              <a:t>területek</a:t>
            </a:r>
            <a:r>
              <a:rPr lang="en-US" dirty="0"/>
              <a:t> </a:t>
            </a:r>
            <a:r>
              <a:rPr lang="en-US" dirty="0" err="1" smtClean="0"/>
              <a:t>lefedésére</a:t>
            </a:r>
            <a:r>
              <a:rPr lang="en-US" dirty="0" smtClean="0"/>
              <a:t>, </a:t>
            </a:r>
            <a:r>
              <a:rPr lang="en-US" dirty="0" err="1" smtClean="0"/>
              <a:t>továbbá</a:t>
            </a:r>
            <a:r>
              <a:rPr lang="en-US" dirty="0" smtClean="0"/>
              <a:t> </a:t>
            </a:r>
            <a:r>
              <a:rPr lang="en-US" dirty="0" err="1" smtClean="0"/>
              <a:t>december</a:t>
            </a:r>
            <a:r>
              <a:rPr lang="en-US" dirty="0" smtClean="0"/>
              <a:t> 1-től </a:t>
            </a:r>
            <a:r>
              <a:rPr lang="en-US" dirty="0" err="1" smtClean="0"/>
              <a:t>Fehérgyarmat</a:t>
            </a:r>
            <a:r>
              <a:rPr lang="en-US" dirty="0" smtClean="0"/>
              <a:t>, </a:t>
            </a:r>
            <a:r>
              <a:rPr lang="en-US" dirty="0" err="1" smtClean="0"/>
              <a:t>Aggtelek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Miskolc </a:t>
            </a:r>
            <a:r>
              <a:rPr lang="en-US" dirty="0" err="1" smtClean="0"/>
              <a:t>gerincadók</a:t>
            </a:r>
            <a:r>
              <a:rPr lang="en-US" dirty="0" smtClean="0"/>
              <a:t> is </a:t>
            </a:r>
            <a:r>
              <a:rPr lang="en-US" dirty="0" err="1" smtClean="0"/>
              <a:t>üzembe</a:t>
            </a:r>
            <a:r>
              <a:rPr lang="en-US" dirty="0" smtClean="0"/>
              <a:t> </a:t>
            </a:r>
            <a:r>
              <a:rPr lang="en-US" dirty="0" err="1" smtClean="0"/>
              <a:t>állnak</a:t>
            </a:r>
            <a:r>
              <a:rPr lang="en-US" dirty="0" smtClean="0"/>
              <a:t>. </a:t>
            </a:r>
            <a:r>
              <a:rPr lang="en-US" dirty="0" err="1" smtClean="0"/>
              <a:t>Lakossági</a:t>
            </a:r>
            <a:r>
              <a:rPr lang="en-US" dirty="0" smtClean="0"/>
              <a:t> </a:t>
            </a:r>
            <a:r>
              <a:rPr lang="en-US" dirty="0" err="1" smtClean="0"/>
              <a:t>lefedettség</a:t>
            </a:r>
            <a:r>
              <a:rPr lang="en-US" dirty="0" smtClean="0"/>
              <a:t>: 96%.</a:t>
            </a:r>
            <a:endParaRPr lang="en-US" dirty="0"/>
          </a:p>
          <a:p>
            <a:r>
              <a:rPr lang="en-US" dirty="0" err="1"/>
              <a:t>Részletes</a:t>
            </a:r>
            <a:r>
              <a:rPr lang="en-US" dirty="0"/>
              <a:t>,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hetes</a:t>
            </a:r>
            <a:r>
              <a:rPr lang="en-US" dirty="0"/>
              <a:t> EPG. </a:t>
            </a:r>
            <a:r>
              <a:rPr lang="en-US" dirty="0" err="1"/>
              <a:t>Két</a:t>
            </a:r>
            <a:r>
              <a:rPr lang="en-US" dirty="0"/>
              <a:t> </a:t>
            </a:r>
            <a:r>
              <a:rPr lang="en-US" dirty="0" err="1"/>
              <a:t>teletext</a:t>
            </a:r>
            <a:r>
              <a:rPr lang="en-US" dirty="0"/>
              <a:t> (MTV, </a:t>
            </a:r>
            <a:r>
              <a:rPr lang="en-US" dirty="0" err="1"/>
              <a:t>Duna</a:t>
            </a:r>
            <a:r>
              <a:rPr lang="en-US" dirty="0"/>
              <a:t> TV) a </a:t>
            </a:r>
            <a:r>
              <a:rPr lang="en-US" dirty="0" err="1"/>
              <a:t>négy</a:t>
            </a:r>
            <a:r>
              <a:rPr lang="en-US" dirty="0"/>
              <a:t> </a:t>
            </a:r>
            <a:r>
              <a:rPr lang="en-US" dirty="0" err="1"/>
              <a:t>műsorhoz</a:t>
            </a:r>
            <a:r>
              <a:rPr lang="en-US" dirty="0"/>
              <a:t> (</a:t>
            </a:r>
            <a:r>
              <a:rPr lang="en-US" dirty="0" err="1"/>
              <a:t>időszinkronban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Dolby </a:t>
            </a:r>
            <a:r>
              <a:rPr lang="en-US" dirty="0" smtClean="0"/>
              <a:t>Digital (AC3) </a:t>
            </a:r>
            <a:r>
              <a:rPr lang="en-US" dirty="0" err="1"/>
              <a:t>hangsáv</a:t>
            </a:r>
            <a:r>
              <a:rPr lang="en-US" dirty="0"/>
              <a:t> a HD </a:t>
            </a:r>
            <a:r>
              <a:rPr lang="en-US" dirty="0" err="1" smtClean="0"/>
              <a:t>csatornák</a:t>
            </a:r>
            <a:r>
              <a:rPr lang="en-US" dirty="0" smtClean="0"/>
              <a:t> </a:t>
            </a:r>
            <a:r>
              <a:rPr lang="en-US" dirty="0" err="1" smtClean="0"/>
              <a:t>mellett</a:t>
            </a:r>
            <a:r>
              <a:rPr lang="en-US" dirty="0"/>
              <a:t>. MPEG-1 Layer II </a:t>
            </a:r>
            <a:r>
              <a:rPr lang="en-US" dirty="0" err="1" smtClean="0"/>
              <a:t>sztereó</a:t>
            </a:r>
            <a:r>
              <a:rPr lang="en-US" dirty="0" smtClean="0"/>
              <a:t> </a:t>
            </a:r>
            <a:r>
              <a:rPr lang="en-US" dirty="0" err="1" smtClean="0"/>
              <a:t>hangsáv</a:t>
            </a:r>
            <a:r>
              <a:rPr lang="en-US" dirty="0" smtClean="0"/>
              <a:t> mind </a:t>
            </a:r>
            <a:r>
              <a:rPr lang="en-US" dirty="0"/>
              <a:t>a </a:t>
            </a:r>
            <a:r>
              <a:rPr lang="en-US" dirty="0" err="1"/>
              <a:t>négy</a:t>
            </a:r>
            <a:r>
              <a:rPr lang="en-US" dirty="0"/>
              <a:t> </a:t>
            </a:r>
            <a:r>
              <a:rPr lang="en-US" dirty="0" err="1"/>
              <a:t>tévécsatorna</a:t>
            </a:r>
            <a:r>
              <a:rPr lang="en-US" dirty="0"/>
              <a:t> </a:t>
            </a:r>
            <a:r>
              <a:rPr lang="en-US" dirty="0" err="1"/>
              <a:t>mellett</a:t>
            </a:r>
            <a:r>
              <a:rPr lang="en-US" dirty="0"/>
              <a:t>. </a:t>
            </a:r>
            <a:r>
              <a:rPr lang="en-US" dirty="0" smtClean="0"/>
              <a:t>A </a:t>
            </a:r>
            <a:r>
              <a:rPr lang="en-US" dirty="0" err="1"/>
              <a:t>rádióadások</a:t>
            </a:r>
            <a:r>
              <a:rPr lang="en-US" dirty="0"/>
              <a:t> HE-AAC </a:t>
            </a:r>
            <a:r>
              <a:rPr lang="en-US" dirty="0" err="1"/>
              <a:t>rendszerűek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Képraszter</a:t>
            </a:r>
            <a:r>
              <a:rPr lang="en-US" dirty="0" smtClean="0"/>
              <a:t>: HD </a:t>
            </a:r>
            <a:r>
              <a:rPr lang="en-US" dirty="0" err="1" smtClean="0"/>
              <a:t>esetén</a:t>
            </a:r>
            <a:r>
              <a:rPr lang="en-US" dirty="0" smtClean="0"/>
              <a:t> 1440x1080, SD-</a:t>
            </a:r>
            <a:r>
              <a:rPr lang="en-US" dirty="0" err="1" smtClean="0"/>
              <a:t>nél</a:t>
            </a:r>
            <a:r>
              <a:rPr lang="en-US" dirty="0" smtClean="0"/>
              <a:t> 720x576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1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8" b="-108"/>
          <a:stretch/>
        </p:blipFill>
        <p:spPr>
          <a:xfrm>
            <a:off x="158743" y="519830"/>
            <a:ext cx="8834914" cy="549419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Közszolgálati</a:t>
            </a:r>
            <a:r>
              <a:rPr lang="en-US" dirty="0" smtClean="0"/>
              <a:t> </a:t>
            </a:r>
            <a:r>
              <a:rPr lang="en-US" dirty="0" err="1" smtClean="0"/>
              <a:t>műholdas</a:t>
            </a:r>
            <a:r>
              <a:rPr lang="en-US" dirty="0" smtClean="0"/>
              <a:t> multiplex</a:t>
            </a:r>
            <a:br>
              <a:rPr lang="en-US" dirty="0" smtClean="0"/>
            </a:br>
            <a:r>
              <a:rPr lang="en-US" dirty="0" err="1" smtClean="0"/>
              <a:t>Eurobird</a:t>
            </a:r>
            <a:r>
              <a:rPr lang="en-US" dirty="0" smtClean="0"/>
              <a:t> 9A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11957,64 </a:t>
            </a:r>
            <a:r>
              <a:rPr lang="en-US" dirty="0"/>
              <a:t>MHz, V </a:t>
            </a:r>
            <a:r>
              <a:rPr lang="en-US" dirty="0" err="1"/>
              <a:t>polár</a:t>
            </a:r>
            <a:r>
              <a:rPr lang="en-US" dirty="0"/>
              <a:t>, </a:t>
            </a:r>
            <a:r>
              <a:rPr lang="en-US" dirty="0" smtClean="0"/>
              <a:t>27500 </a:t>
            </a:r>
            <a:r>
              <a:rPr lang="en-US" dirty="0" err="1" smtClean="0"/>
              <a:t>Ms</a:t>
            </a:r>
            <a:r>
              <a:rPr lang="en-US" dirty="0" smtClean="0"/>
              <a:t>/s, FEC 3/4, </a:t>
            </a:r>
            <a:r>
              <a:rPr lang="en-US" dirty="0"/>
              <a:t>QPSK, MPEG-2 SD </a:t>
            </a:r>
            <a:r>
              <a:rPr lang="en-US" dirty="0" err="1"/>
              <a:t>és</a:t>
            </a:r>
            <a:r>
              <a:rPr lang="en-US" dirty="0"/>
              <a:t> MPEG-4 HD</a:t>
            </a:r>
          </a:p>
          <a:p>
            <a:pPr marL="0" indent="0" algn="ctr">
              <a:buNone/>
            </a:pPr>
            <a:r>
              <a:rPr lang="en-US" b="1" dirty="0" err="1" smtClean="0">
                <a:solidFill>
                  <a:srgbClr val="FFFF00"/>
                </a:solidFill>
              </a:rPr>
              <a:t>Szeptember</a:t>
            </a:r>
            <a:r>
              <a:rPr lang="en-US" b="1" dirty="0" smtClean="0">
                <a:solidFill>
                  <a:srgbClr val="FFFF00"/>
                </a:solidFill>
              </a:rPr>
              <a:t> 30-án (a DVB-T </a:t>
            </a:r>
            <a:r>
              <a:rPr lang="en-US" b="1" dirty="0" err="1" smtClean="0">
                <a:solidFill>
                  <a:srgbClr val="FFFF00"/>
                </a:solidFill>
              </a:rPr>
              <a:t>változásokkal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egyidejűleg</a:t>
            </a:r>
            <a:r>
              <a:rPr lang="en-US" b="1" dirty="0" smtClean="0">
                <a:solidFill>
                  <a:srgbClr val="FFFF00"/>
                </a:solidFill>
              </a:rPr>
              <a:t>):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Megszűnt</a:t>
            </a:r>
            <a:r>
              <a:rPr lang="en-US" b="1" dirty="0" smtClean="0">
                <a:solidFill>
                  <a:srgbClr val="FFFF00"/>
                </a:solidFill>
              </a:rPr>
              <a:t> a </a:t>
            </a:r>
            <a:r>
              <a:rPr lang="en-US" b="1" dirty="0" err="1" smtClean="0">
                <a:solidFill>
                  <a:srgbClr val="FFFF00"/>
                </a:solidFill>
              </a:rPr>
              <a:t>látható</a:t>
            </a:r>
            <a:r>
              <a:rPr lang="en-US" b="1" dirty="0" smtClean="0">
                <a:solidFill>
                  <a:srgbClr val="FFFF00"/>
                </a:solidFill>
              </a:rPr>
              <a:t> WSS. </a:t>
            </a:r>
            <a:r>
              <a:rPr lang="en-US" b="1" dirty="0" err="1" smtClean="0">
                <a:solidFill>
                  <a:srgbClr val="FFFF00"/>
                </a:solidFill>
              </a:rPr>
              <a:t>Az</a:t>
            </a:r>
            <a:r>
              <a:rPr lang="en-US" b="1" dirty="0" smtClean="0">
                <a:solidFill>
                  <a:srgbClr val="FFFF00"/>
                </a:solidFill>
              </a:rPr>
              <a:t> MPEG AR flag (</a:t>
            </a:r>
            <a:r>
              <a:rPr lang="en-US" b="1" dirty="0" err="1" smtClean="0">
                <a:solidFill>
                  <a:srgbClr val="FFFF00"/>
                </a:solidFill>
              </a:rPr>
              <a:t>képarány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jelzőbit</a:t>
            </a:r>
            <a:r>
              <a:rPr lang="en-US" b="1" dirty="0" smtClean="0">
                <a:solidFill>
                  <a:srgbClr val="FFFF00"/>
                </a:solidFill>
              </a:rPr>
              <a:t>) </a:t>
            </a:r>
            <a:r>
              <a:rPr lang="en-US" b="1" dirty="0" err="1" smtClean="0">
                <a:solidFill>
                  <a:srgbClr val="FFFF00"/>
                </a:solidFill>
              </a:rPr>
              <a:t>végzi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az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átjelzést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Duna</a:t>
            </a:r>
            <a:r>
              <a:rPr lang="en-US" b="1" dirty="0" smtClean="0">
                <a:solidFill>
                  <a:srgbClr val="FFFF00"/>
                </a:solidFill>
              </a:rPr>
              <a:t> HD </a:t>
            </a:r>
            <a:r>
              <a:rPr lang="en-US" b="1" dirty="0" err="1" smtClean="0">
                <a:solidFill>
                  <a:srgbClr val="FFFF00"/>
                </a:solidFill>
              </a:rPr>
              <a:t>helyett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Duna</a:t>
            </a:r>
            <a:r>
              <a:rPr lang="en-US" b="1" dirty="0" smtClean="0">
                <a:solidFill>
                  <a:srgbClr val="FFFF00"/>
                </a:solidFill>
              </a:rPr>
              <a:t> 2 HD (</a:t>
            </a:r>
            <a:r>
              <a:rPr lang="en-US" b="1" dirty="0" err="1" smtClean="0">
                <a:solidFill>
                  <a:srgbClr val="FFFF00"/>
                </a:solidFill>
              </a:rPr>
              <a:t>azonos</a:t>
            </a:r>
            <a:r>
              <a:rPr lang="en-US" b="1" dirty="0" smtClean="0">
                <a:solidFill>
                  <a:srgbClr val="FFFF00"/>
                </a:solidFill>
              </a:rPr>
              <a:t> PID </a:t>
            </a:r>
            <a:r>
              <a:rPr lang="en-US" b="1" dirty="0" err="1" smtClean="0">
                <a:solidFill>
                  <a:srgbClr val="FFFF00"/>
                </a:solidFill>
              </a:rPr>
              <a:t>értéken</a:t>
            </a:r>
            <a:r>
              <a:rPr lang="en-US" b="1" dirty="0" smtClean="0">
                <a:solidFill>
                  <a:srgbClr val="FFFF00"/>
                </a:solidFill>
              </a:rPr>
              <a:t>). </a:t>
            </a:r>
            <a:r>
              <a:rPr lang="en-US" b="1" dirty="0" err="1" smtClean="0">
                <a:solidFill>
                  <a:srgbClr val="FFFF00"/>
                </a:solidFill>
              </a:rPr>
              <a:t>Duna</a:t>
            </a:r>
            <a:r>
              <a:rPr lang="en-US" b="1" dirty="0" smtClean="0">
                <a:solidFill>
                  <a:srgbClr val="FFFF00"/>
                </a:solidFill>
              </a:rPr>
              <a:t> II </a:t>
            </a:r>
            <a:r>
              <a:rPr lang="en-US" b="1" dirty="0" err="1" smtClean="0">
                <a:solidFill>
                  <a:srgbClr val="FFFF00"/>
                </a:solidFill>
              </a:rPr>
              <a:t>helyett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Duna</a:t>
            </a:r>
            <a:r>
              <a:rPr lang="en-US" b="1" dirty="0" smtClean="0">
                <a:solidFill>
                  <a:srgbClr val="FFFF00"/>
                </a:solidFill>
              </a:rPr>
              <a:t> 2, </a:t>
            </a:r>
            <a:r>
              <a:rPr lang="en-US" b="1" dirty="0" err="1" smtClean="0">
                <a:solidFill>
                  <a:srgbClr val="FFFF00"/>
                </a:solidFill>
              </a:rPr>
              <a:t>azonos</a:t>
            </a:r>
            <a:r>
              <a:rPr lang="en-US" b="1" dirty="0" smtClean="0">
                <a:solidFill>
                  <a:srgbClr val="FFFF00"/>
                </a:solidFill>
              </a:rPr>
              <a:t> PID-en.</a:t>
            </a:r>
          </a:p>
          <a:p>
            <a:r>
              <a:rPr lang="en-US" dirty="0" smtClean="0"/>
              <a:t>M1 </a:t>
            </a:r>
            <a:r>
              <a:rPr lang="en-US" dirty="0" err="1" smtClean="0"/>
              <a:t>esetén</a:t>
            </a:r>
            <a:r>
              <a:rPr lang="en-US" dirty="0" smtClean="0"/>
              <a:t> </a:t>
            </a:r>
            <a:r>
              <a:rPr lang="en-US" dirty="0" err="1" smtClean="0"/>
              <a:t>Conax</a:t>
            </a:r>
            <a:r>
              <a:rPr lang="en-US" dirty="0" smtClean="0"/>
              <a:t> </a:t>
            </a:r>
            <a:r>
              <a:rPr lang="en-US" dirty="0" err="1" smtClean="0"/>
              <a:t>rendszerű</a:t>
            </a:r>
            <a:r>
              <a:rPr lang="en-US" dirty="0" smtClean="0"/>
              <a:t> </a:t>
            </a:r>
            <a:r>
              <a:rPr lang="en-US" dirty="0" err="1" smtClean="0"/>
              <a:t>titkosítás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Conax</a:t>
            </a:r>
            <a:r>
              <a:rPr lang="en-US" dirty="0" smtClean="0"/>
              <a:t> </a:t>
            </a:r>
            <a:r>
              <a:rPr lang="en-US" dirty="0" err="1" smtClean="0"/>
              <a:t>kártyát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műsorterjesztők</a:t>
            </a:r>
            <a:r>
              <a:rPr lang="en-US" dirty="0"/>
              <a:t> </a:t>
            </a:r>
            <a:r>
              <a:rPr lang="en-US" dirty="0" err="1"/>
              <a:t>fejállomási</a:t>
            </a:r>
            <a:r>
              <a:rPr lang="en-US" dirty="0"/>
              <a:t> </a:t>
            </a:r>
            <a:r>
              <a:rPr lang="en-US" dirty="0" err="1"/>
              <a:t>célra</a:t>
            </a:r>
            <a:r>
              <a:rPr lang="en-US" dirty="0"/>
              <a:t> </a:t>
            </a:r>
            <a:r>
              <a:rPr lang="en-US" dirty="0" err="1"/>
              <a:t>díjmentesen</a:t>
            </a:r>
            <a:r>
              <a:rPr lang="en-US" dirty="0"/>
              <a:t> </a:t>
            </a:r>
            <a:r>
              <a:rPr lang="en-US" dirty="0" err="1"/>
              <a:t>igényelhetik</a:t>
            </a:r>
            <a:r>
              <a:rPr lang="en-US" dirty="0"/>
              <a:t>, de </a:t>
            </a:r>
            <a:r>
              <a:rPr lang="en-US" dirty="0" err="1" smtClean="0"/>
              <a:t>Conax</a:t>
            </a:r>
            <a:r>
              <a:rPr lang="en-US" dirty="0" smtClean="0"/>
              <a:t> CAM </a:t>
            </a:r>
            <a:r>
              <a:rPr lang="en-US" dirty="0" err="1" smtClean="0"/>
              <a:t>modult</a:t>
            </a:r>
            <a:r>
              <a:rPr lang="en-US" dirty="0" smtClean="0"/>
              <a:t>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biztosítunk</a:t>
            </a:r>
            <a:r>
              <a:rPr lang="en-US" dirty="0" smtClean="0"/>
              <a:t> </a:t>
            </a:r>
            <a:r>
              <a:rPr lang="en-US" dirty="0" err="1" smtClean="0"/>
              <a:t>hozzá</a:t>
            </a:r>
            <a:r>
              <a:rPr lang="en-US" dirty="0" smtClean="0"/>
              <a:t> (</a:t>
            </a:r>
            <a:r>
              <a:rPr lang="en-US" dirty="0" err="1" smtClean="0"/>
              <a:t>közel</a:t>
            </a:r>
            <a:r>
              <a:rPr lang="en-US" dirty="0" smtClean="0"/>
              <a:t> 200 </a:t>
            </a:r>
            <a:r>
              <a:rPr lang="en-US" dirty="0" err="1" smtClean="0"/>
              <a:t>fejállomás</a:t>
            </a:r>
            <a:r>
              <a:rPr lang="en-US" dirty="0" smtClean="0"/>
              <a:t> </a:t>
            </a:r>
            <a:r>
              <a:rPr lang="en-US" dirty="0" err="1" smtClean="0"/>
              <a:t>már</a:t>
            </a:r>
            <a:r>
              <a:rPr lang="en-US" dirty="0" smtClean="0"/>
              <a:t> </a:t>
            </a:r>
            <a:r>
              <a:rPr lang="en-US" dirty="0" err="1" smtClean="0"/>
              <a:t>használja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FTA: m2, m2 HD, </a:t>
            </a:r>
            <a:r>
              <a:rPr lang="en-US" dirty="0" err="1" smtClean="0"/>
              <a:t>Duna</a:t>
            </a:r>
            <a:r>
              <a:rPr lang="en-US" dirty="0" smtClean="0"/>
              <a:t>, </a:t>
            </a:r>
            <a:r>
              <a:rPr lang="en-US" dirty="0" err="1" smtClean="0"/>
              <a:t>Duna</a:t>
            </a:r>
            <a:r>
              <a:rPr lang="en-US" dirty="0" smtClean="0"/>
              <a:t> 2 HD, Kossuth, </a:t>
            </a:r>
            <a:r>
              <a:rPr lang="en-US" dirty="0" err="1" smtClean="0"/>
              <a:t>Petőfi</a:t>
            </a:r>
            <a:r>
              <a:rPr lang="en-US" dirty="0" smtClean="0"/>
              <a:t>, </a:t>
            </a:r>
            <a:r>
              <a:rPr lang="en-US" dirty="0" err="1" smtClean="0"/>
              <a:t>Bartók</a:t>
            </a:r>
            <a:r>
              <a:rPr lang="en-US" dirty="0" smtClean="0"/>
              <a:t>, </a:t>
            </a:r>
            <a:r>
              <a:rPr lang="en-US" dirty="0" err="1" smtClean="0"/>
              <a:t>Nemzetiség</a:t>
            </a:r>
            <a:r>
              <a:rPr lang="en-US" dirty="0" smtClean="0"/>
              <a:t>, </a:t>
            </a:r>
            <a:r>
              <a:rPr lang="en-US" dirty="0" err="1" smtClean="0"/>
              <a:t>Parlament</a:t>
            </a:r>
            <a:r>
              <a:rPr lang="en-US" dirty="0" smtClean="0"/>
              <a:t>, </a:t>
            </a:r>
            <a:r>
              <a:rPr lang="en-US" dirty="0" err="1" smtClean="0"/>
              <a:t>Katolikus</a:t>
            </a:r>
            <a:r>
              <a:rPr lang="en-US" dirty="0" smtClean="0"/>
              <a:t> </a:t>
            </a:r>
            <a:r>
              <a:rPr lang="en-US" dirty="0" err="1" smtClean="0"/>
              <a:t>rádió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</a:t>
            </a:r>
            <a:r>
              <a:rPr lang="en-US" dirty="0" err="1"/>
              <a:t>közszolgálati</a:t>
            </a:r>
            <a:r>
              <a:rPr lang="en-US" dirty="0"/>
              <a:t> </a:t>
            </a:r>
            <a:r>
              <a:rPr lang="en-US" dirty="0" err="1"/>
              <a:t>műsorok</a:t>
            </a:r>
            <a:r>
              <a:rPr lang="en-US" dirty="0"/>
              <a:t> </a:t>
            </a:r>
            <a:r>
              <a:rPr lang="en-US" dirty="0" err="1" smtClean="0"/>
              <a:t>kábeltévés</a:t>
            </a:r>
            <a:r>
              <a:rPr lang="en-US" dirty="0" smtClean="0"/>
              <a:t>, </a:t>
            </a:r>
            <a:r>
              <a:rPr lang="en-US" dirty="0" err="1" smtClean="0"/>
              <a:t>műholdas</a:t>
            </a:r>
            <a:r>
              <a:rPr lang="en-US" dirty="0" smtClean="0"/>
              <a:t> </a:t>
            </a:r>
            <a:r>
              <a:rPr lang="en-US" dirty="0" err="1" smtClean="0"/>
              <a:t>továbbítása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HD </a:t>
            </a:r>
            <a:r>
              <a:rPr lang="en-US" dirty="0" err="1" smtClean="0"/>
              <a:t>jel</a:t>
            </a:r>
            <a:r>
              <a:rPr lang="en-US" dirty="0" smtClean="0"/>
              <a:t> </a:t>
            </a:r>
            <a:r>
              <a:rPr lang="en-US" dirty="0" err="1" smtClean="0"/>
              <a:t>esetén</a:t>
            </a:r>
            <a:r>
              <a:rPr lang="en-US" dirty="0" smtClean="0"/>
              <a:t> </a:t>
            </a:r>
            <a:r>
              <a:rPr lang="en-US" dirty="0" err="1" smtClean="0"/>
              <a:t>egy</a:t>
            </a:r>
            <a:r>
              <a:rPr lang="en-US" dirty="0" smtClean="0"/>
              <a:t> </a:t>
            </a:r>
            <a:r>
              <a:rPr lang="en-US" dirty="0" err="1" smtClean="0"/>
              <a:t>sztereó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egy</a:t>
            </a:r>
            <a:r>
              <a:rPr lang="en-US" dirty="0" smtClean="0"/>
              <a:t> Dolby Digital </a:t>
            </a:r>
            <a:r>
              <a:rPr lang="en-US" dirty="0" err="1" smtClean="0"/>
              <a:t>hangcsatornát</a:t>
            </a:r>
            <a:r>
              <a:rPr lang="en-US" dirty="0" smtClean="0"/>
              <a:t> </a:t>
            </a:r>
            <a:r>
              <a:rPr lang="en-US" dirty="0" err="1" smtClean="0"/>
              <a:t>sugárzunk</a:t>
            </a:r>
            <a:r>
              <a:rPr lang="en-US" dirty="0" smtClean="0"/>
              <a:t> (</a:t>
            </a:r>
            <a:r>
              <a:rPr lang="en-US" dirty="0" err="1" smtClean="0"/>
              <a:t>eredeti</a:t>
            </a:r>
            <a:r>
              <a:rPr lang="en-US" dirty="0" smtClean="0"/>
              <a:t> hang, </a:t>
            </a:r>
            <a:r>
              <a:rPr lang="en-US" dirty="0" err="1" smtClean="0"/>
              <a:t>magyar</a:t>
            </a:r>
            <a:r>
              <a:rPr lang="en-US" dirty="0" smtClean="0"/>
              <a:t> </a:t>
            </a:r>
            <a:r>
              <a:rPr lang="en-US" dirty="0" err="1" smtClean="0"/>
              <a:t>szinkron</a:t>
            </a:r>
            <a:r>
              <a:rPr lang="en-US" dirty="0" smtClean="0"/>
              <a:t>, 5.1 </a:t>
            </a:r>
            <a:r>
              <a:rPr lang="en-US" dirty="0" err="1" smtClean="0"/>
              <a:t>térhangzás</a:t>
            </a:r>
            <a:r>
              <a:rPr lang="en-US" dirty="0" smtClean="0"/>
              <a:t> </a:t>
            </a:r>
            <a:r>
              <a:rPr lang="en-US" dirty="0" err="1" smtClean="0"/>
              <a:t>stb</a:t>
            </a:r>
            <a:r>
              <a:rPr lang="en-US" dirty="0" smtClean="0"/>
              <a:t> </a:t>
            </a:r>
            <a:r>
              <a:rPr lang="en-US" dirty="0" err="1" smtClean="0"/>
              <a:t>célra</a:t>
            </a:r>
            <a:r>
              <a:rPr lang="en-US" dirty="0" smtClean="0"/>
              <a:t>). SD </a:t>
            </a:r>
            <a:r>
              <a:rPr lang="en-US" dirty="0" err="1" smtClean="0"/>
              <a:t>esetén</a:t>
            </a:r>
            <a:r>
              <a:rPr lang="en-US" dirty="0" smtClean="0"/>
              <a:t> </a:t>
            </a:r>
            <a:r>
              <a:rPr lang="en-US" dirty="0" err="1" smtClean="0"/>
              <a:t>jelenleg</a:t>
            </a:r>
            <a:r>
              <a:rPr lang="en-US" dirty="0" smtClean="0"/>
              <a:t> </a:t>
            </a:r>
            <a:r>
              <a:rPr lang="en-US" dirty="0" err="1" smtClean="0"/>
              <a:t>csak</a:t>
            </a:r>
            <a:r>
              <a:rPr lang="en-US" dirty="0" smtClean="0"/>
              <a:t> </a:t>
            </a:r>
            <a:r>
              <a:rPr lang="en-US" dirty="0" err="1" smtClean="0"/>
              <a:t>egy</a:t>
            </a:r>
            <a:r>
              <a:rPr lang="en-US" dirty="0" smtClean="0"/>
              <a:t> </a:t>
            </a:r>
            <a:r>
              <a:rPr lang="en-US" dirty="0" err="1" smtClean="0"/>
              <a:t>sztereó</a:t>
            </a:r>
            <a:r>
              <a:rPr lang="en-US" dirty="0" smtClean="0"/>
              <a:t> </a:t>
            </a:r>
            <a:r>
              <a:rPr lang="en-US" dirty="0" err="1" smtClean="0"/>
              <a:t>jel</a:t>
            </a:r>
            <a:r>
              <a:rPr lang="en-US" dirty="0" smtClean="0"/>
              <a:t> </a:t>
            </a:r>
            <a:r>
              <a:rPr lang="en-US" dirty="0" err="1" smtClean="0"/>
              <a:t>kerül</a:t>
            </a:r>
            <a:r>
              <a:rPr lang="en-US" dirty="0" smtClean="0"/>
              <a:t> </a:t>
            </a:r>
            <a:r>
              <a:rPr lang="en-US" dirty="0" err="1" smtClean="0"/>
              <a:t>sugárzásra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teletext</a:t>
            </a:r>
            <a:r>
              <a:rPr lang="en-US" dirty="0" smtClean="0"/>
              <a:t> </a:t>
            </a:r>
            <a:r>
              <a:rPr lang="en-US" dirty="0" err="1" smtClean="0"/>
              <a:t>továbbítása</a:t>
            </a:r>
            <a:r>
              <a:rPr lang="en-US" dirty="0" smtClean="0"/>
              <a:t> </a:t>
            </a:r>
            <a:r>
              <a:rPr lang="en-US" dirty="0" err="1" smtClean="0"/>
              <a:t>kötelező</a:t>
            </a:r>
            <a:r>
              <a:rPr lang="en-US" dirty="0" smtClean="0"/>
              <a:t> (</a:t>
            </a:r>
            <a:r>
              <a:rPr lang="en-US" dirty="0" err="1" smtClean="0"/>
              <a:t>hallássérültek</a:t>
            </a:r>
            <a:r>
              <a:rPr lang="en-US" dirty="0" smtClean="0"/>
              <a:t> </a:t>
            </a:r>
            <a:r>
              <a:rPr lang="en-US" dirty="0" err="1" smtClean="0"/>
              <a:t>törvényi</a:t>
            </a:r>
            <a:r>
              <a:rPr lang="en-US" dirty="0" smtClean="0"/>
              <a:t> </a:t>
            </a:r>
            <a:r>
              <a:rPr lang="en-US" dirty="0" err="1" smtClean="0"/>
              <a:t>feliratozása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széles</a:t>
            </a:r>
            <a:r>
              <a:rPr lang="en-US" dirty="0" smtClean="0"/>
              <a:t> </a:t>
            </a:r>
            <a:r>
              <a:rPr lang="en-US" dirty="0" err="1" smtClean="0"/>
              <a:t>formátum</a:t>
            </a:r>
            <a:r>
              <a:rPr lang="en-US" dirty="0" smtClean="0"/>
              <a:t> (16:9) </a:t>
            </a:r>
            <a:r>
              <a:rPr lang="en-US" dirty="0" err="1" smtClean="0"/>
              <a:t>megfelelő</a:t>
            </a:r>
            <a:r>
              <a:rPr lang="en-US" dirty="0"/>
              <a:t> </a:t>
            </a:r>
            <a:r>
              <a:rPr lang="en-US" dirty="0" err="1" smtClean="0"/>
              <a:t>továbbítása</a:t>
            </a:r>
            <a:r>
              <a:rPr lang="en-US" dirty="0" smtClean="0"/>
              <a:t> </a:t>
            </a:r>
            <a:r>
              <a:rPr lang="en-US" dirty="0" err="1" smtClean="0"/>
              <a:t>szükséges</a:t>
            </a:r>
            <a:r>
              <a:rPr lang="en-US" dirty="0" smtClean="0"/>
              <a:t>, a 4:3-ra </a:t>
            </a:r>
            <a:r>
              <a:rPr lang="en-US" dirty="0" err="1" smtClean="0"/>
              <a:t>alakítást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MTVA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engedélyezi</a:t>
            </a:r>
            <a:r>
              <a:rPr lang="en-US" dirty="0" smtClean="0"/>
              <a:t> (</a:t>
            </a:r>
            <a:r>
              <a:rPr lang="en-US" dirty="0" err="1" smtClean="0"/>
              <a:t>korhatárkarika</a:t>
            </a:r>
            <a:r>
              <a:rPr lang="en-US" dirty="0" smtClean="0"/>
              <a:t>, </a:t>
            </a:r>
            <a:r>
              <a:rPr lang="en-US" dirty="0" err="1" smtClean="0"/>
              <a:t>logó</a:t>
            </a:r>
            <a:r>
              <a:rPr lang="en-US" dirty="0" smtClean="0"/>
              <a:t>, </a:t>
            </a:r>
            <a:r>
              <a:rPr lang="en-US" dirty="0" err="1" smtClean="0"/>
              <a:t>feliratok</a:t>
            </a:r>
            <a:r>
              <a:rPr lang="en-US" dirty="0" smtClean="0"/>
              <a:t> </a:t>
            </a:r>
            <a:r>
              <a:rPr lang="en-US" dirty="0" err="1" smtClean="0"/>
              <a:t>levágódnak</a:t>
            </a:r>
            <a:r>
              <a:rPr lang="en-US" dirty="0" smtClean="0"/>
              <a:t>)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minőség</a:t>
            </a:r>
            <a:r>
              <a:rPr lang="en-US" dirty="0" smtClean="0"/>
              <a:t> (</a:t>
            </a:r>
            <a:r>
              <a:rPr lang="en-US" dirty="0" err="1" smtClean="0"/>
              <a:t>felbontás</a:t>
            </a:r>
            <a:r>
              <a:rPr lang="en-US" dirty="0" smtClean="0"/>
              <a:t>, </a:t>
            </a:r>
            <a:r>
              <a:rPr lang="en-US" dirty="0" err="1" smtClean="0"/>
              <a:t>kép</a:t>
            </a:r>
            <a:r>
              <a:rPr lang="en-US" dirty="0" smtClean="0"/>
              <a:t>, hang, </a:t>
            </a:r>
            <a:r>
              <a:rPr lang="en-US" dirty="0" err="1" smtClean="0"/>
              <a:t>tömörítés</a:t>
            </a:r>
            <a:r>
              <a:rPr lang="en-US" dirty="0" smtClean="0"/>
              <a:t>) </a:t>
            </a:r>
            <a:r>
              <a:rPr lang="en-US" dirty="0" err="1" smtClean="0"/>
              <a:t>legyen</a:t>
            </a:r>
            <a:r>
              <a:rPr lang="en-US" dirty="0" smtClean="0"/>
              <a:t> </a:t>
            </a:r>
            <a:r>
              <a:rPr lang="en-US" dirty="0" err="1" smtClean="0"/>
              <a:t>legalább</a:t>
            </a:r>
            <a:r>
              <a:rPr lang="en-US" dirty="0" smtClean="0"/>
              <a:t> </a:t>
            </a:r>
            <a:r>
              <a:rPr lang="en-US" dirty="0" err="1" smtClean="0"/>
              <a:t>olyan</a:t>
            </a:r>
            <a:r>
              <a:rPr lang="en-US" dirty="0" smtClean="0"/>
              <a:t>, mint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adott</a:t>
            </a:r>
            <a:r>
              <a:rPr lang="en-US" dirty="0" smtClean="0"/>
              <a:t> </a:t>
            </a:r>
            <a:r>
              <a:rPr lang="en-US" dirty="0" err="1" smtClean="0"/>
              <a:t>platformon</a:t>
            </a:r>
            <a:r>
              <a:rPr lang="en-US" dirty="0" smtClean="0"/>
              <a:t> a </a:t>
            </a:r>
            <a:r>
              <a:rPr lang="en-US" dirty="0" err="1" smtClean="0"/>
              <a:t>műsorterjesztő</a:t>
            </a:r>
            <a:r>
              <a:rPr lang="en-US" dirty="0" smtClean="0"/>
              <a:t> </a:t>
            </a:r>
            <a:r>
              <a:rPr lang="en-US" dirty="0" err="1" smtClean="0"/>
              <a:t>által</a:t>
            </a:r>
            <a:r>
              <a:rPr lang="en-US" dirty="0" smtClean="0"/>
              <a:t> </a:t>
            </a:r>
            <a:r>
              <a:rPr lang="en-US" dirty="0" err="1" smtClean="0"/>
              <a:t>továbbított</a:t>
            </a:r>
            <a:r>
              <a:rPr lang="en-US" dirty="0" smtClean="0"/>
              <a:t> </a:t>
            </a:r>
            <a:r>
              <a:rPr lang="en-US" dirty="0" err="1" smtClean="0"/>
              <a:t>legjobb</a:t>
            </a:r>
            <a:r>
              <a:rPr lang="en-US" dirty="0" smtClean="0"/>
              <a:t> </a:t>
            </a:r>
            <a:r>
              <a:rPr lang="en-US" dirty="0" err="1" smtClean="0"/>
              <a:t>minőségű</a:t>
            </a:r>
            <a:r>
              <a:rPr lang="en-US" dirty="0" smtClean="0"/>
              <a:t> </a:t>
            </a:r>
            <a:r>
              <a:rPr lang="en-US" dirty="0" err="1" smtClean="0"/>
              <a:t>másik</a:t>
            </a:r>
            <a:r>
              <a:rPr lang="en-US" dirty="0" smtClean="0"/>
              <a:t> </a:t>
            </a:r>
            <a:r>
              <a:rPr lang="en-US" dirty="0" err="1" smtClean="0"/>
              <a:t>csatorna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Formátum</a:t>
            </a:r>
            <a:r>
              <a:rPr lang="en-US" dirty="0" smtClean="0"/>
              <a:t> </a:t>
            </a:r>
            <a:r>
              <a:rPr lang="en-US" dirty="0" err="1" smtClean="0"/>
              <a:t>átjelzés</a:t>
            </a:r>
            <a:r>
              <a:rPr lang="en-US" dirty="0" smtClean="0"/>
              <a:t>: AFD, WSS, 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Analóg</a:t>
            </a:r>
            <a:r>
              <a:rPr lang="en-US" dirty="0" smtClean="0"/>
              <a:t> </a:t>
            </a:r>
            <a:r>
              <a:rPr lang="en-US" dirty="0" err="1" smtClean="0"/>
              <a:t>földfelszíni</a:t>
            </a:r>
            <a:r>
              <a:rPr lang="en-US" dirty="0" smtClean="0"/>
              <a:t> </a:t>
            </a:r>
            <a:r>
              <a:rPr lang="en-US" dirty="0" err="1" smtClean="0"/>
              <a:t>sugárzás</a:t>
            </a:r>
            <a:r>
              <a:rPr lang="en-US" dirty="0" smtClean="0"/>
              <a:t> </a:t>
            </a:r>
            <a:r>
              <a:rPr lang="en-US" dirty="0" err="1" smtClean="0"/>
              <a:t>esetén</a:t>
            </a:r>
            <a:r>
              <a:rPr lang="en-US" dirty="0" smtClean="0"/>
              <a:t> </a:t>
            </a:r>
            <a:r>
              <a:rPr lang="en-US" dirty="0" err="1" smtClean="0"/>
              <a:t>nincs</a:t>
            </a:r>
            <a:r>
              <a:rPr lang="en-US" dirty="0" smtClean="0"/>
              <a:t> </a:t>
            </a:r>
            <a:r>
              <a:rPr lang="en-US" dirty="0" err="1" smtClean="0"/>
              <a:t>képarány</a:t>
            </a:r>
            <a:r>
              <a:rPr lang="en-US" dirty="0" smtClean="0"/>
              <a:t> </a:t>
            </a:r>
            <a:r>
              <a:rPr lang="en-US" dirty="0" err="1" smtClean="0"/>
              <a:t>átjelzés</a:t>
            </a:r>
            <a:r>
              <a:rPr lang="en-US" dirty="0" smtClean="0"/>
              <a:t>, </a:t>
            </a:r>
            <a:r>
              <a:rPr lang="en-US" dirty="0" err="1" smtClean="0"/>
              <a:t>így</a:t>
            </a:r>
            <a:r>
              <a:rPr lang="en-US" dirty="0" smtClean="0"/>
              <a:t> a </a:t>
            </a:r>
            <a:r>
              <a:rPr lang="en-US" dirty="0" err="1" smtClean="0"/>
              <a:t>képtartalom</a:t>
            </a:r>
            <a:r>
              <a:rPr lang="en-US" dirty="0" smtClean="0"/>
              <a:t> 4:3 </a:t>
            </a:r>
            <a:r>
              <a:rPr lang="en-US" dirty="0" err="1" smtClean="0"/>
              <a:t>és</a:t>
            </a:r>
            <a:r>
              <a:rPr lang="en-US" dirty="0" smtClean="0"/>
              <a:t> 4:3 letterbox </a:t>
            </a:r>
            <a:r>
              <a:rPr lang="en-US" dirty="0" err="1" smtClean="0"/>
              <a:t>műsorszám</a:t>
            </a:r>
            <a:r>
              <a:rPr lang="en-US" dirty="0" smtClean="0"/>
              <a:t> </a:t>
            </a:r>
            <a:r>
              <a:rPr lang="en-US" dirty="0" err="1" smtClean="0"/>
              <a:t>függvényében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Műholdon</a:t>
            </a:r>
            <a:r>
              <a:rPr lang="en-US" dirty="0" smtClean="0"/>
              <a:t> SD </a:t>
            </a:r>
            <a:r>
              <a:rPr lang="en-US" dirty="0" err="1" smtClean="0"/>
              <a:t>esetén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MPEG </a:t>
            </a:r>
            <a:r>
              <a:rPr lang="en-US" dirty="0" err="1" smtClean="0"/>
              <a:t>képarány</a:t>
            </a:r>
            <a:r>
              <a:rPr lang="en-US" dirty="0" smtClean="0"/>
              <a:t> </a:t>
            </a:r>
            <a:r>
              <a:rPr lang="en-US" dirty="0" err="1" smtClean="0"/>
              <a:t>átjelzést</a:t>
            </a:r>
            <a:r>
              <a:rPr lang="en-US" dirty="0" smtClean="0"/>
              <a:t> (AR flag) </a:t>
            </a:r>
            <a:r>
              <a:rPr lang="en-US" dirty="0" err="1" smtClean="0"/>
              <a:t>alkalmazzuk</a:t>
            </a:r>
            <a:r>
              <a:rPr lang="en-US" dirty="0" smtClean="0"/>
              <a:t>.</a:t>
            </a:r>
          </a:p>
          <a:p>
            <a:r>
              <a:rPr lang="en-US" dirty="0" smtClean="0"/>
              <a:t>DVB-T </a:t>
            </a:r>
            <a:r>
              <a:rPr lang="en-US" dirty="0" err="1" smtClean="0"/>
              <a:t>rendszeren</a:t>
            </a:r>
            <a:r>
              <a:rPr lang="en-US" dirty="0" smtClean="0"/>
              <a:t> HD </a:t>
            </a:r>
            <a:r>
              <a:rPr lang="en-US" dirty="0" err="1" smtClean="0"/>
              <a:t>esetén</a:t>
            </a:r>
            <a:r>
              <a:rPr lang="en-US" dirty="0" smtClean="0"/>
              <a:t> AFD </a:t>
            </a:r>
            <a:r>
              <a:rPr lang="en-US" dirty="0" err="1" smtClean="0"/>
              <a:t>átjelzés</a:t>
            </a:r>
            <a:r>
              <a:rPr lang="en-US" dirty="0" smtClean="0"/>
              <a:t> van. SD </a:t>
            </a:r>
            <a:r>
              <a:rPr lang="en-US" dirty="0" err="1" smtClean="0"/>
              <a:t>esetén</a:t>
            </a:r>
            <a:r>
              <a:rPr lang="en-US" dirty="0" smtClean="0"/>
              <a:t> MPEG AR flag.</a:t>
            </a:r>
            <a:endParaRPr lang="en-US" dirty="0"/>
          </a:p>
          <a:p>
            <a:r>
              <a:rPr lang="en-US" dirty="0" err="1" smtClean="0"/>
              <a:t>Analóg</a:t>
            </a:r>
            <a:r>
              <a:rPr lang="en-US" dirty="0" smtClean="0"/>
              <a:t> </a:t>
            </a:r>
            <a:r>
              <a:rPr lang="en-US" dirty="0" err="1" smtClean="0"/>
              <a:t>kábeltévé</a:t>
            </a:r>
            <a:r>
              <a:rPr lang="en-US" dirty="0" smtClean="0"/>
              <a:t> </a:t>
            </a:r>
            <a:r>
              <a:rPr lang="en-US" dirty="0" err="1" smtClean="0"/>
              <a:t>esetén</a:t>
            </a:r>
            <a:r>
              <a:rPr lang="en-US" dirty="0" smtClean="0"/>
              <a:t> a letterbox-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alakított</a:t>
            </a:r>
            <a:r>
              <a:rPr lang="en-US" dirty="0" smtClean="0"/>
              <a:t> </a:t>
            </a:r>
            <a:r>
              <a:rPr lang="en-US" dirty="0" err="1" smtClean="0"/>
              <a:t>jel</a:t>
            </a:r>
            <a:r>
              <a:rPr lang="en-US" dirty="0" smtClean="0"/>
              <a:t> </a:t>
            </a:r>
            <a:r>
              <a:rPr lang="en-US" dirty="0" err="1" smtClean="0"/>
              <a:t>továbbítását</a:t>
            </a:r>
            <a:r>
              <a:rPr lang="en-US" dirty="0" smtClean="0"/>
              <a:t> </a:t>
            </a:r>
            <a:r>
              <a:rPr lang="en-US" dirty="0" err="1" smtClean="0"/>
              <a:t>kérjük</a:t>
            </a:r>
            <a:r>
              <a:rPr lang="en-US" dirty="0" smtClean="0"/>
              <a:t>. A 16:9-es </a:t>
            </a:r>
            <a:r>
              <a:rPr lang="en-US" dirty="0" err="1" smtClean="0"/>
              <a:t>tévék</a:t>
            </a:r>
            <a:r>
              <a:rPr lang="en-US" dirty="0" smtClean="0"/>
              <a:t> </a:t>
            </a:r>
            <a:r>
              <a:rPr lang="en-US" dirty="0" err="1" smtClean="0"/>
              <a:t>többsége</a:t>
            </a:r>
            <a:r>
              <a:rPr lang="en-US" dirty="0" smtClean="0"/>
              <a:t> a </a:t>
            </a:r>
            <a:r>
              <a:rPr lang="en-US" dirty="0" err="1" smtClean="0"/>
              <a:t>megfelelő</a:t>
            </a:r>
            <a:r>
              <a:rPr lang="en-US" dirty="0" smtClean="0"/>
              <a:t> </a:t>
            </a:r>
            <a:r>
              <a:rPr lang="en-US" dirty="0" err="1" smtClean="0"/>
              <a:t>fejállomás</a:t>
            </a:r>
            <a:r>
              <a:rPr lang="en-US" dirty="0" smtClean="0"/>
              <a:t> </a:t>
            </a:r>
            <a:r>
              <a:rPr lang="en-US" dirty="0" err="1" smtClean="0"/>
              <a:t>által</a:t>
            </a:r>
            <a:r>
              <a:rPr lang="en-US" dirty="0" smtClean="0"/>
              <a:t> </a:t>
            </a:r>
            <a:r>
              <a:rPr lang="en-US" dirty="0" err="1" smtClean="0"/>
              <a:t>generált</a:t>
            </a:r>
            <a:r>
              <a:rPr lang="en-US" dirty="0" smtClean="0"/>
              <a:t> (“letterbox”) WSS </a:t>
            </a:r>
            <a:r>
              <a:rPr lang="en-US" dirty="0" err="1" smtClean="0"/>
              <a:t>alapján</a:t>
            </a:r>
            <a:r>
              <a:rPr lang="en-US" dirty="0" smtClean="0"/>
              <a:t> </a:t>
            </a:r>
            <a:r>
              <a:rPr lang="en-US" dirty="0" err="1" smtClean="0"/>
              <a:t>kinagyíja</a:t>
            </a:r>
            <a:r>
              <a:rPr lang="en-US" dirty="0" smtClean="0"/>
              <a:t> a </a:t>
            </a:r>
            <a:r>
              <a:rPr lang="en-US" dirty="0" err="1" smtClean="0"/>
              <a:t>képet</a:t>
            </a:r>
            <a:r>
              <a:rPr lang="en-US" dirty="0" smtClean="0"/>
              <a:t>, a </a:t>
            </a:r>
            <a:r>
              <a:rPr lang="en-US" dirty="0" err="1" smtClean="0"/>
              <a:t>képcsöves</a:t>
            </a:r>
            <a:r>
              <a:rPr lang="en-US" dirty="0" smtClean="0"/>
              <a:t> </a:t>
            </a:r>
            <a:r>
              <a:rPr lang="en-US" dirty="0" err="1" smtClean="0"/>
              <a:t>tévéken</a:t>
            </a:r>
            <a:r>
              <a:rPr lang="en-US" dirty="0" smtClean="0"/>
              <a:t> </a:t>
            </a:r>
            <a:r>
              <a:rPr lang="en-US" dirty="0" err="1" smtClean="0"/>
              <a:t>alul-felül</a:t>
            </a:r>
            <a:r>
              <a:rPr lang="en-US" dirty="0" smtClean="0"/>
              <a:t> </a:t>
            </a:r>
            <a:r>
              <a:rPr lang="en-US" dirty="0" err="1" smtClean="0"/>
              <a:t>fekete</a:t>
            </a:r>
            <a:r>
              <a:rPr lang="en-US" dirty="0" smtClean="0"/>
              <a:t> </a:t>
            </a:r>
            <a:r>
              <a:rPr lang="en-US" dirty="0" err="1" smtClean="0"/>
              <a:t>csík</a:t>
            </a:r>
            <a:r>
              <a:rPr lang="en-US" dirty="0" smtClean="0"/>
              <a:t> </a:t>
            </a:r>
            <a:r>
              <a:rPr lang="en-US" dirty="0" err="1" smtClean="0"/>
              <a:t>lesz</a:t>
            </a:r>
            <a:r>
              <a:rPr lang="en-US" dirty="0" smtClean="0"/>
              <a:t> </a:t>
            </a:r>
            <a:r>
              <a:rPr lang="en-US" dirty="0" err="1" smtClean="0"/>
              <a:t>látható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Digitális</a:t>
            </a:r>
            <a:r>
              <a:rPr lang="en-US" dirty="0" smtClean="0"/>
              <a:t> SD </a:t>
            </a:r>
            <a:r>
              <a:rPr lang="en-US" dirty="0" err="1" smtClean="0"/>
              <a:t>hálózatokon</a:t>
            </a:r>
            <a:r>
              <a:rPr lang="en-US" dirty="0" smtClean="0"/>
              <a:t> full </a:t>
            </a:r>
            <a:r>
              <a:rPr lang="en-US" dirty="0" err="1" smtClean="0"/>
              <a:t>raszter</a:t>
            </a:r>
            <a:r>
              <a:rPr lang="en-US" dirty="0" smtClean="0"/>
              <a:t> 16:9 </a:t>
            </a:r>
            <a:r>
              <a:rPr lang="en-US" dirty="0" err="1" smtClean="0"/>
              <a:t>anamorf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4:3 </a:t>
            </a:r>
            <a:r>
              <a:rPr lang="en-US" dirty="0" err="1" smtClean="0"/>
              <a:t>vegyes</a:t>
            </a:r>
            <a:r>
              <a:rPr lang="en-US" dirty="0" smtClean="0"/>
              <a:t> </a:t>
            </a:r>
            <a:r>
              <a:rPr lang="en-US" dirty="0" err="1" smtClean="0"/>
              <a:t>továbbítás</a:t>
            </a:r>
            <a:r>
              <a:rPr lang="en-US" dirty="0" smtClean="0"/>
              <a:t> a </a:t>
            </a:r>
            <a:r>
              <a:rPr lang="en-US" dirty="0" err="1" smtClean="0"/>
              <a:t>megoldás</a:t>
            </a:r>
            <a:r>
              <a:rPr lang="en-US" dirty="0" smtClean="0"/>
              <a:t>, </a:t>
            </a:r>
            <a:r>
              <a:rPr lang="en-US" dirty="0" err="1" smtClean="0"/>
              <a:t>az</a:t>
            </a:r>
            <a:r>
              <a:rPr lang="en-US" dirty="0" smtClean="0"/>
              <a:t> MPEG-2 </a:t>
            </a:r>
            <a:r>
              <a:rPr lang="en-US" dirty="0" err="1" smtClean="0"/>
              <a:t>fejlécben</a:t>
            </a:r>
            <a:r>
              <a:rPr lang="en-US" dirty="0" smtClean="0"/>
              <a:t> flag-gel </a:t>
            </a:r>
            <a:r>
              <a:rPr lang="en-US" dirty="0" err="1" smtClean="0"/>
              <a:t>jelezve</a:t>
            </a:r>
            <a:r>
              <a:rPr lang="en-US" dirty="0" smtClean="0"/>
              <a:t> a </a:t>
            </a:r>
            <a:r>
              <a:rPr lang="en-US" dirty="0" err="1" smtClean="0"/>
              <a:t>vevődekódernek</a:t>
            </a:r>
            <a:r>
              <a:rPr lang="en-US" dirty="0" smtClean="0"/>
              <a:t> a </a:t>
            </a:r>
            <a:r>
              <a:rPr lang="en-US" dirty="0" err="1" smtClean="0"/>
              <a:t>képarányt</a:t>
            </a:r>
            <a:r>
              <a:rPr lang="en-US" dirty="0" smtClean="0"/>
              <a:t>. A </a:t>
            </a:r>
            <a:r>
              <a:rPr lang="en-US" dirty="0" err="1" smtClean="0"/>
              <a:t>vevődekóder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analóg</a:t>
            </a:r>
            <a:r>
              <a:rPr lang="en-US" dirty="0" smtClean="0"/>
              <a:t> </a:t>
            </a:r>
            <a:r>
              <a:rPr lang="en-US" dirty="0" err="1" smtClean="0"/>
              <a:t>kimenetén</a:t>
            </a:r>
            <a:r>
              <a:rPr lang="en-US" dirty="0" smtClean="0"/>
              <a:t> </a:t>
            </a:r>
            <a:r>
              <a:rPr lang="en-US" dirty="0" err="1" smtClean="0"/>
              <a:t>anamorf</a:t>
            </a:r>
            <a:r>
              <a:rPr lang="en-US" dirty="0" smtClean="0"/>
              <a:t> </a:t>
            </a:r>
            <a:r>
              <a:rPr lang="en-US" dirty="0" err="1" smtClean="0"/>
              <a:t>vagy</a:t>
            </a:r>
            <a:r>
              <a:rPr lang="en-US" dirty="0" smtClean="0"/>
              <a:t> letterbox </a:t>
            </a:r>
            <a:r>
              <a:rPr lang="en-US" dirty="0" err="1" smtClean="0"/>
              <a:t>formátumra</a:t>
            </a:r>
            <a:r>
              <a:rPr lang="en-US" dirty="0" smtClean="0"/>
              <a:t> </a:t>
            </a:r>
            <a:r>
              <a:rPr lang="en-US" dirty="0" err="1" smtClean="0"/>
              <a:t>konvertálja</a:t>
            </a:r>
            <a:r>
              <a:rPr lang="en-US" dirty="0" smtClean="0"/>
              <a:t> a </a:t>
            </a:r>
            <a:r>
              <a:rPr lang="en-US" dirty="0" err="1" smtClean="0"/>
              <a:t>képet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WSS </a:t>
            </a:r>
            <a:r>
              <a:rPr lang="en-US" dirty="0" err="1" smtClean="0"/>
              <a:t>jelet</a:t>
            </a:r>
            <a:r>
              <a:rPr lang="en-US" dirty="0" smtClean="0"/>
              <a:t> (</a:t>
            </a:r>
            <a:r>
              <a:rPr lang="en-US" dirty="0" err="1" smtClean="0"/>
              <a:t>vagy</a:t>
            </a:r>
            <a:r>
              <a:rPr lang="en-US" dirty="0" smtClean="0"/>
              <a:t> </a:t>
            </a:r>
            <a:r>
              <a:rPr lang="en-US" dirty="0" err="1" smtClean="0"/>
              <a:t>Euroscart</a:t>
            </a:r>
            <a:r>
              <a:rPr lang="en-US" dirty="0" smtClean="0"/>
              <a:t>-on </a:t>
            </a:r>
            <a:r>
              <a:rPr lang="en-US" dirty="0" err="1" smtClean="0"/>
              <a:t>kapcsolójelet</a:t>
            </a:r>
            <a:r>
              <a:rPr lang="en-US" dirty="0" smtClean="0"/>
              <a:t>) is </a:t>
            </a:r>
            <a:r>
              <a:rPr lang="en-US" dirty="0" err="1" smtClean="0"/>
              <a:t>előállít</a:t>
            </a:r>
            <a:r>
              <a:rPr lang="en-US" dirty="0" smtClean="0"/>
              <a:t> a TV </a:t>
            </a:r>
            <a:r>
              <a:rPr lang="en-US" dirty="0" err="1" smtClean="0"/>
              <a:t>részére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9463" y="3305848"/>
            <a:ext cx="7583487" cy="2739423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Köszönöm</a:t>
            </a:r>
            <a:r>
              <a:rPr lang="en-US" dirty="0" smtClean="0"/>
              <a:t> a </a:t>
            </a:r>
            <a:r>
              <a:rPr lang="en-US" dirty="0" err="1" smtClean="0"/>
              <a:t>figyelmet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>Vigh </a:t>
            </a:r>
            <a:r>
              <a:rPr lang="en-US" sz="2000" dirty="0" err="1"/>
              <a:t>Zoltán</a:t>
            </a:r>
            <a:r>
              <a:rPr lang="en-US" sz="2000" dirty="0"/>
              <a:t>, MTVA</a:t>
            </a:r>
            <a:br>
              <a:rPr lang="en-US" sz="2000" dirty="0"/>
            </a:br>
            <a:r>
              <a:rPr lang="en-US" sz="2000" dirty="0" err="1"/>
              <a:t>digitális</a:t>
            </a:r>
            <a:r>
              <a:rPr lang="en-US" sz="2000" dirty="0"/>
              <a:t> </a:t>
            </a:r>
            <a:r>
              <a:rPr lang="en-US" sz="2000" dirty="0" err="1"/>
              <a:t>átállás</a:t>
            </a:r>
            <a:r>
              <a:rPr lang="en-US" sz="2000" dirty="0"/>
              <a:t> </a:t>
            </a:r>
            <a:r>
              <a:rPr lang="en-US" sz="2000" dirty="0" err="1"/>
              <a:t>koordinátor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>
                <a:solidFill>
                  <a:srgbClr val="FFFF00"/>
                </a:solidFill>
              </a:rPr>
              <a:t>zoltan.vigh</a:t>
            </a:r>
            <a:r>
              <a:rPr lang="en-US" sz="2000" dirty="0" err="1">
                <a:solidFill>
                  <a:srgbClr val="FFFF00"/>
                </a:solidFill>
              </a:rPr>
              <a:t>@mtv.hu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FF00"/>
                </a:solidFill>
              </a:rPr>
              <a:t>06 </a:t>
            </a:r>
            <a:r>
              <a:rPr lang="en-US" sz="2000" dirty="0">
                <a:solidFill>
                  <a:srgbClr val="FFFF00"/>
                </a:solidFill>
              </a:rPr>
              <a:t>30 371-</a:t>
            </a:r>
            <a:r>
              <a:rPr lang="en-US" sz="2000" dirty="0" smtClean="0">
                <a:solidFill>
                  <a:srgbClr val="FFFF00"/>
                </a:solidFill>
              </a:rPr>
              <a:t>7340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 smtClean="0">
                <a:solidFill>
                  <a:srgbClr val="FFFF00"/>
                </a:solidFill>
              </a:rPr>
              <a:t>www.mtva.hu</a:t>
            </a:r>
            <a:r>
              <a:rPr lang="en-US" sz="2000" dirty="0" smtClean="0">
                <a:solidFill>
                  <a:srgbClr val="FFFF00"/>
                </a:solidFill>
              </a:rPr>
              <a:t>/</a:t>
            </a:r>
            <a:r>
              <a:rPr lang="en-US" sz="2000" dirty="0" err="1" smtClean="0">
                <a:solidFill>
                  <a:srgbClr val="FFFF00"/>
                </a:solidFill>
              </a:rPr>
              <a:t>vetel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1681</TotalTime>
  <Words>989</Words>
  <Application>Microsoft Macintosh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Revolution</vt:lpstr>
      <vt:lpstr>Változások a közszolgálati tévéműsorok terjesztésében</vt:lpstr>
      <vt:lpstr>Az előadás témái</vt:lpstr>
      <vt:lpstr>Új honlap, tervek</vt:lpstr>
      <vt:lpstr>A Duna Televízió műholdváltása</vt:lpstr>
      <vt:lpstr>A Duna II Autonómia névváltása és Duna HD-SD váltás</vt:lpstr>
      <vt:lpstr>A DVB-T hálózatot érintő kérdések</vt:lpstr>
      <vt:lpstr>A DVB-T hálózatot érintő kérdések</vt:lpstr>
      <vt:lpstr>PowerPoint Presentation</vt:lpstr>
      <vt:lpstr>Közszolgálati műholdas multiplex Eurobird 9A</vt:lpstr>
      <vt:lpstr>A közszolgálati műsorok kábeltévés, műholdas továbbítása</vt:lpstr>
      <vt:lpstr>Formátum átjelzés: AFD, WSS, AR</vt:lpstr>
      <vt:lpstr>  Köszönöm a figyelmet!   Vigh Zoltán, MTVA digitális átállás koordinátor  zoltan.vigh@mtv.hu  06 30 371-7340  www.mtva.hu/vetel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digitális átállás időszerű kérdései</dc:title>
  <dc:creator>Zoltán Vigh</dc:creator>
  <cp:lastModifiedBy>Zoltán Vigh</cp:lastModifiedBy>
  <cp:revision>24</cp:revision>
  <dcterms:created xsi:type="dcterms:W3CDTF">2010-12-07T14:20:56Z</dcterms:created>
  <dcterms:modified xsi:type="dcterms:W3CDTF">2011-10-27T07:36:15Z</dcterms:modified>
</cp:coreProperties>
</file>