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829" r:id="rId2"/>
    <p:sldMasterId id="2147483822" r:id="rId3"/>
    <p:sldMasterId id="2147483696" r:id="rId4"/>
    <p:sldMasterId id="2147483708" r:id="rId5"/>
  </p:sldMasterIdLst>
  <p:notesMasterIdLst>
    <p:notesMasterId r:id="rId19"/>
  </p:notesMasterIdLst>
  <p:handoutMasterIdLst>
    <p:handoutMasterId r:id="rId20"/>
  </p:handoutMasterIdLst>
  <p:sldIdLst>
    <p:sldId id="404" r:id="rId6"/>
    <p:sldId id="453" r:id="rId7"/>
    <p:sldId id="457" r:id="rId8"/>
    <p:sldId id="480" r:id="rId9"/>
    <p:sldId id="481" r:id="rId10"/>
    <p:sldId id="460" r:id="rId11"/>
    <p:sldId id="461" r:id="rId12"/>
    <p:sldId id="462" r:id="rId13"/>
    <p:sldId id="463" r:id="rId14"/>
    <p:sldId id="464" r:id="rId15"/>
    <p:sldId id="465" r:id="rId16"/>
    <p:sldId id="482" r:id="rId17"/>
    <p:sldId id="451" r:id="rId18"/>
  </p:sldIdLst>
  <p:sldSz cx="9145588" cy="6858000"/>
  <p:notesSz cx="6858000" cy="92964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40082"/>
    <a:srgbClr val="D0D9E1"/>
    <a:srgbClr val="AFB9C3"/>
    <a:srgbClr val="0091D2"/>
    <a:srgbClr val="004691"/>
    <a:srgbClr val="6E2D87"/>
    <a:srgbClr val="DEDFE1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72" autoAdjust="0"/>
    <p:restoredTop sz="94685" autoAdjust="0"/>
  </p:normalViewPr>
  <p:slideViewPr>
    <p:cSldViewPr snapToGrid="0" snapToObjects="1">
      <p:cViewPr>
        <p:scale>
          <a:sx n="75" d="100"/>
          <a:sy n="75" d="100"/>
        </p:scale>
        <p:origin x="-978" y="-180"/>
      </p:cViewPr>
      <p:guideLst>
        <p:guide orient="horz" pos="1376"/>
        <p:guide orient="horz" pos="4103"/>
        <p:guide orient="horz" pos="241"/>
        <p:guide orient="horz" pos="1017"/>
        <p:guide pos="3627"/>
        <p:guide pos="275"/>
        <p:guide pos="5418"/>
        <p:guide pos="2345"/>
        <p:guide pos="1964"/>
        <p:guide pos="835"/>
        <p:guide pos="415"/>
        <p:guide pos="44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72004" cy="4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t" anchorCtr="0" compatLnSpc="1">
            <a:prstTxWarp prst="textNoShape">
              <a:avLst/>
            </a:prstTxWarp>
          </a:bodyPr>
          <a:lstStyle>
            <a:lvl1pPr defTabSz="440859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endParaRPr lang="lb-LU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 bwMode="auto">
          <a:xfrm>
            <a:off x="3884463" y="0"/>
            <a:ext cx="2972004" cy="4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t" anchorCtr="0" compatLnSpc="1">
            <a:prstTxWarp prst="textNoShape">
              <a:avLst/>
            </a:prstTxWarp>
          </a:bodyPr>
          <a:lstStyle>
            <a:lvl1pPr algn="r" defTabSz="440859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fld id="{90DD4D8D-1658-452D-9EF4-6452773A0AD6}" type="datetimeFigureOut">
              <a:rPr lang="nl-NL"/>
              <a:pPr>
                <a:defRPr/>
              </a:pPr>
              <a:t>27-10-2011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 bwMode="auto">
          <a:xfrm>
            <a:off x="1" y="8829201"/>
            <a:ext cx="2972004" cy="4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b" anchorCtr="0" compatLnSpc="1">
            <a:prstTxWarp prst="textNoShape">
              <a:avLst/>
            </a:prstTxWarp>
          </a:bodyPr>
          <a:lstStyle>
            <a:lvl1pPr defTabSz="440859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endParaRPr lang="lb-LU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 bwMode="auto">
          <a:xfrm>
            <a:off x="3884463" y="8829201"/>
            <a:ext cx="2972004" cy="4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b" anchorCtr="0" compatLnSpc="1">
            <a:prstTxWarp prst="textNoShape">
              <a:avLst/>
            </a:prstTxWarp>
          </a:bodyPr>
          <a:lstStyle>
            <a:lvl1pPr algn="r" defTabSz="440859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fld id="{8A7E9F9D-35EB-4CA8-969D-C8770ED4AA8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016687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72004" cy="4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t" anchorCtr="0" compatLnSpc="1">
            <a:prstTxWarp prst="textNoShape">
              <a:avLst/>
            </a:prstTxWarp>
          </a:bodyPr>
          <a:lstStyle>
            <a:lvl1pPr defTabSz="440859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463" y="0"/>
            <a:ext cx="2972004" cy="4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t" anchorCtr="0" compatLnSpc="1">
            <a:prstTxWarp prst="textNoShape">
              <a:avLst/>
            </a:prstTxWarp>
          </a:bodyPr>
          <a:lstStyle>
            <a:lvl1pPr algn="r" defTabSz="440859">
              <a:defRPr sz="1100"/>
            </a:lvl1pPr>
          </a:lstStyle>
          <a:p>
            <a:pPr>
              <a:defRPr/>
            </a:pPr>
            <a:fld id="{B979F99C-DE9D-4CAD-8904-E8E06427E451}" type="datetimeFigureOut">
              <a:rPr lang="en-US"/>
              <a:pPr>
                <a:defRPr/>
              </a:pPr>
              <a:t>10/27/2011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8500"/>
            <a:ext cx="4646612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213" tIns="42606" rIns="85213" bIns="4260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494" y="4415321"/>
            <a:ext cx="5487013" cy="418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8829201"/>
            <a:ext cx="2972004" cy="4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b" anchorCtr="0" compatLnSpc="1">
            <a:prstTxWarp prst="textNoShape">
              <a:avLst/>
            </a:prstTxWarp>
          </a:bodyPr>
          <a:lstStyle>
            <a:lvl1pPr defTabSz="440859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463" y="8829201"/>
            <a:ext cx="2972004" cy="4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314" tIns="44157" rIns="88314" bIns="44157" numCol="1" anchor="b" anchorCtr="0" compatLnSpc="1">
            <a:prstTxWarp prst="textNoShape">
              <a:avLst/>
            </a:prstTxWarp>
          </a:bodyPr>
          <a:lstStyle>
            <a:lvl1pPr algn="r" defTabSz="440859">
              <a:defRPr sz="1100"/>
            </a:lvl1pPr>
          </a:lstStyle>
          <a:p>
            <a:pPr>
              <a:defRPr/>
            </a:pPr>
            <a:fld id="{D799BFF4-D3AA-4C8F-B3B1-1026587F8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2258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698500"/>
            <a:ext cx="4648200" cy="3484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919" y="2130426"/>
            <a:ext cx="777375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38" y="3886200"/>
            <a:ext cx="6401912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lb-LU"/>
          </a:p>
        </p:txBody>
      </p:sp>
      <p:pic>
        <p:nvPicPr>
          <p:cNvPr id="4" name="Picture 2" descr="Astra-PPT-Top-Bar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2584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 txBox="1">
            <a:spLocks noChangeArrowheads="1"/>
          </p:cNvSpPr>
          <p:nvPr userDrawn="1"/>
        </p:nvSpPr>
        <p:spPr bwMode="auto">
          <a:xfrm>
            <a:off x="633156" y="152400"/>
            <a:ext cx="6325698" cy="83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mtClean="0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090" y="-238124"/>
            <a:ext cx="6333026" cy="9890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4089" y="1743075"/>
            <a:ext cx="3453046" cy="4425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7836" y="1743075"/>
            <a:ext cx="3453046" cy="4425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090" y="-238124"/>
            <a:ext cx="6333026" cy="9890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79" y="6245225"/>
            <a:ext cx="2133971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22B16E3-F5A5-46D0-9478-C53D38B78A67}" type="datetime1">
              <a:rPr lang="en-US"/>
              <a:pPr/>
              <a:t>10/27/2011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743" y="6248400"/>
            <a:ext cx="2896103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pl-PL"/>
              <a:t>Confidential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4338" y="6248400"/>
            <a:ext cx="2133971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7445F-C662-4DE5-BD6F-0EC3C7E252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3020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089" y="1743075"/>
            <a:ext cx="7046793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" name="Tijdelijke aanduiding voor dianummer 2"/>
          <p:cNvSpPr txBox="1">
            <a:spLocks noGrp="1"/>
          </p:cNvSpPr>
          <p:nvPr userDrawn="1"/>
        </p:nvSpPr>
        <p:spPr bwMode="auto">
          <a:xfrm>
            <a:off x="6483987" y="6280151"/>
            <a:ext cx="2133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>
              <a:defRPr/>
            </a:pPr>
            <a:fld id="{E42C3213-A854-4396-9606-786BB289D745}" type="slidenum">
              <a:rPr lang="nl-NL" sz="1000">
                <a:latin typeface="Arial"/>
                <a:cs typeface="Arial"/>
              </a:rPr>
              <a:pPr algn="r">
                <a:defRPr/>
              </a:pPr>
              <a:t>‹#›</a:t>
            </a:fld>
            <a:endParaRPr lang="nl-NL" sz="1000" dirty="0">
              <a:latin typeface="Arial"/>
              <a:cs typeface="Arial"/>
            </a:endParaRPr>
          </a:p>
        </p:txBody>
      </p:sp>
      <p:pic>
        <p:nvPicPr>
          <p:cNvPr id="7" name="Picture 2" descr="Astra-PPT-Top-Bar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324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2" r:id="rId2"/>
    <p:sldLayoutId id="2147483831" r:id="rId3"/>
    <p:sldLayoutId id="2147483830" r:id="rId4"/>
    <p:sldLayoutId id="2147483840" r:id="rId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indent="-285750" algn="l" defTabSz="457200" rtl="0" eaLnBrk="0" fontAlgn="base" hangingPunct="0">
        <a:spcBef>
          <a:spcPct val="20000"/>
        </a:spcBef>
        <a:spcAft>
          <a:spcPct val="0"/>
        </a:spcAft>
        <a:buSzPct val="70000"/>
        <a:buFont typeface="Arial" charset="0"/>
        <a:buChar char="▲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495300" indent="-193675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╸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chte verbindingslijn 8"/>
          <p:cNvCxnSpPr/>
          <p:nvPr userDrawn="1"/>
        </p:nvCxnSpPr>
        <p:spPr>
          <a:xfrm>
            <a:off x="444089" y="1209675"/>
            <a:ext cx="816654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dianummer 2"/>
          <p:cNvSpPr txBox="1">
            <a:spLocks noGrp="1"/>
          </p:cNvSpPr>
          <p:nvPr userDrawn="1"/>
        </p:nvSpPr>
        <p:spPr bwMode="auto">
          <a:xfrm>
            <a:off x="6483987" y="6280151"/>
            <a:ext cx="2133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>
              <a:defRPr/>
            </a:pPr>
            <a:fld id="{41967FB3-9DCC-4098-B200-6B06E0C99A8E}" type="slidenum">
              <a:rPr lang="nl-NL" sz="1000">
                <a:latin typeface="Arial"/>
                <a:cs typeface="Arial"/>
              </a:rPr>
              <a:pPr algn="r">
                <a:defRPr/>
              </a:pPr>
              <a:t>‹#›</a:t>
            </a:fld>
            <a:endParaRPr lang="nl-NL" sz="1000" dirty="0">
              <a:latin typeface="Arial"/>
              <a:cs typeface="Arial"/>
            </a:endParaRPr>
          </a:p>
        </p:txBody>
      </p:sp>
      <p:sp>
        <p:nvSpPr>
          <p:cNvPr id="6" name="Tekstvak 3"/>
          <p:cNvSpPr txBox="1"/>
          <p:nvPr userDrawn="1"/>
        </p:nvSpPr>
        <p:spPr>
          <a:xfrm>
            <a:off x="356151" y="6343651"/>
            <a:ext cx="264271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000" spc="-20" dirty="0">
                <a:latin typeface="Arial"/>
                <a:cs typeface="Arial"/>
              </a:rPr>
              <a:t>September 08, 2011 – IBC Press Conference</a:t>
            </a:r>
          </a:p>
        </p:txBody>
      </p:sp>
      <p:pic>
        <p:nvPicPr>
          <p:cNvPr id="6149" name="Picture 6" descr="SES_Logo_BL_M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98330" y="276226"/>
            <a:ext cx="896971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5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2"/>
          <p:cNvSpPr txBox="1">
            <a:spLocks noGrp="1"/>
          </p:cNvSpPr>
          <p:nvPr userDrawn="1"/>
        </p:nvSpPr>
        <p:spPr bwMode="auto">
          <a:xfrm>
            <a:off x="6483987" y="6288089"/>
            <a:ext cx="2133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>
              <a:defRPr/>
            </a:pPr>
            <a:fld id="{1BD41621-D36D-4B1F-8A80-B79C3D2E75A7}" type="slidenum">
              <a:rPr lang="nl-NL" sz="1000">
                <a:latin typeface="Arial"/>
                <a:cs typeface="Arial"/>
              </a:rPr>
              <a:pPr algn="r">
                <a:defRPr/>
              </a:pPr>
              <a:t>‹#›</a:t>
            </a:fld>
            <a:endParaRPr lang="nl-NL" sz="1000">
              <a:latin typeface="Arial"/>
              <a:cs typeface="Arial"/>
            </a:endParaRPr>
          </a:p>
        </p:txBody>
      </p:sp>
      <p:sp>
        <p:nvSpPr>
          <p:cNvPr id="5" name="Tekstvak 3"/>
          <p:cNvSpPr txBox="1"/>
          <p:nvPr userDrawn="1"/>
        </p:nvSpPr>
        <p:spPr>
          <a:xfrm>
            <a:off x="356151" y="6343651"/>
            <a:ext cx="37205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000" spc="-20" dirty="0">
                <a:latin typeface="Arial"/>
                <a:cs typeface="Arial"/>
              </a:rPr>
              <a:t>September 02, 2011 – IBC Press Conference | Draft Presentation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Afbeelding 6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Grafik 1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58977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SES_Logo_BL_M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898330" y="276226"/>
            <a:ext cx="896971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38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9.png"/><Relationship Id="rId9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5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558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381066" y="1460500"/>
            <a:ext cx="77737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4400" dirty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ASTRA Central Eastern </a:t>
            </a:r>
            <a:r>
              <a:rPr lang="pl-PL" sz="4400" dirty="0" smtClean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Europe</a:t>
            </a:r>
          </a:p>
          <a:p>
            <a:r>
              <a:rPr lang="pl-PL" sz="4400" dirty="0" smtClean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- activities and marketing support</a:t>
            </a:r>
            <a:endParaRPr lang="en-US" sz="4400" dirty="0">
              <a:solidFill>
                <a:schemeClr val="bg1"/>
              </a:solidFill>
              <a:latin typeface="Arial Narrow" pitchFamily="34" charset="0"/>
              <a:sym typeface="Arial Narrow" pitchFamily="34" charset="0"/>
            </a:endParaRPr>
          </a:p>
        </p:txBody>
      </p:sp>
      <p:sp>
        <p:nvSpPr>
          <p:cNvPr id="47107" name="Line 5"/>
          <p:cNvSpPr>
            <a:spLocks noChangeShapeType="1"/>
          </p:cNvSpPr>
          <p:nvPr/>
        </p:nvSpPr>
        <p:spPr bwMode="auto">
          <a:xfrm>
            <a:off x="457279" y="2895600"/>
            <a:ext cx="381066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lb-LU"/>
          </a:p>
        </p:txBody>
      </p:sp>
      <p:sp>
        <p:nvSpPr>
          <p:cNvPr id="2" name="TextBox 1"/>
          <p:cNvSpPr txBox="1"/>
          <p:nvPr/>
        </p:nvSpPr>
        <p:spPr>
          <a:xfrm>
            <a:off x="89191" y="5889587"/>
            <a:ext cx="40071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rial Narrow" pitchFamily="34" charset="0"/>
              </a:rPr>
              <a:t>P-Sat Professional Day</a:t>
            </a:r>
            <a:endParaRPr lang="en-US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pl-PL" dirty="0" smtClean="0">
                <a:solidFill>
                  <a:schemeClr val="bg1"/>
                </a:solidFill>
                <a:latin typeface="Arial Narrow" pitchFamily="34" charset="0"/>
              </a:rPr>
              <a:t>Budapest, 27th October 2011</a:t>
            </a:r>
            <a:endParaRPr lang="en-US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71930" y="-63500"/>
            <a:ext cx="6440018" cy="825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l-PL" altLang="ja-JP" sz="3600" b="0" kern="1200" dirty="0">
                <a:solidFill>
                  <a:schemeClr val="bg1"/>
                </a:solidFill>
                <a:latin typeface="Arial Narrow" pitchFamily="34" charset="0"/>
                <a:ea typeface="+mn-ea"/>
                <a:cs typeface="Arial" pitchFamily="34" charset="0"/>
                <a:sym typeface="Arial Narrow" pitchFamily="34" charset="0"/>
              </a:rPr>
              <a:t>ASTRA</a:t>
            </a:r>
            <a:r>
              <a:rPr lang="en-US" altLang="ja-JP" sz="3600" b="0" kern="1200" dirty="0">
                <a:solidFill>
                  <a:schemeClr val="bg1"/>
                </a:solidFill>
                <a:latin typeface="Arial Narrow" pitchFamily="34" charset="0"/>
                <a:ea typeface="+mn-ea"/>
                <a:cs typeface="Arial" pitchFamily="34" charset="0"/>
                <a:sym typeface="Arial Narrow" pitchFamily="34" charset="0"/>
              </a:rPr>
              <a:t> CEE activities in short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86" y="1282700"/>
            <a:ext cx="8661314" cy="5265738"/>
          </a:xfrm>
        </p:spPr>
        <p:txBody>
          <a:bodyPr/>
          <a:lstStyle/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Business development: contact on a daily basis to all main broadcasters and authorities in all 15 CEE countries in order to generate new business opportunities for SES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.</a:t>
            </a: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000" dirty="0" smtClean="0">
              <a:latin typeface="Arial Narrow" pitchFamily="34" charset="0"/>
              <a:sym typeface="Arial Narrow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Pre-sales, sales and after sales activities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.</a:t>
            </a: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000" dirty="0" smtClean="0">
              <a:latin typeface="Arial Narrow" pitchFamily="34" charset="0"/>
              <a:sym typeface="Arial Narrow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PR/PA activities: Participation in all market activities related to digitalization process (politicians, journalists, etc.), contacts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with mainstream media across CEE countries, participation in most important events, lobbying activities among decision makers as well as local authorities (5 years 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of 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excellent personal relations)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.</a:t>
            </a: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000" dirty="0" smtClean="0">
              <a:latin typeface="Arial Narrow" pitchFamily="34" charset="0"/>
              <a:sym typeface="Arial Narrow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Marketing activities on national and regional level: 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p</a:t>
            </a:r>
            <a:r>
              <a:rPr lang="en-US" sz="2000" dirty="0" err="1" smtClean="0">
                <a:latin typeface="Arial Narrow" pitchFamily="34" charset="0"/>
                <a:sym typeface="Arial Narrow" pitchFamily="34" charset="0"/>
              </a:rPr>
              <a:t>enetration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 marketing (nearly 2 mil dishes pointed to 23.5</a:t>
            </a:r>
            <a:r>
              <a:rPr lang="en-GB" sz="2000" baseline="30000" dirty="0" smtClean="0">
                <a:latin typeface="Arial Narrow" pitchFamily="34" charset="0"/>
                <a:sym typeface="Arial Narrow" pitchFamily="34" charset="0"/>
              </a:rPr>
              <a:t>o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E in CZ &amp; SK after 4 years, starting from ‘0’), trade marketing activities (more than 3500 point of sales, retailers, installers, etc.), cross media campaign conducted with ASTRA customers (</a:t>
            </a:r>
            <a:r>
              <a:rPr lang="en-US" sz="2000" dirty="0" err="1" smtClean="0">
                <a:latin typeface="Arial Narrow" pitchFamily="34" charset="0"/>
                <a:sym typeface="Arial Narrow" pitchFamily="34" charset="0"/>
              </a:rPr>
              <a:t>Skylink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/CS Link/AKTA/Satellite BG/</a:t>
            </a:r>
            <a:r>
              <a:rPr lang="en-US" sz="2000" dirty="0" err="1" smtClean="0">
                <a:latin typeface="Arial Narrow" pitchFamily="34" charset="0"/>
                <a:sym typeface="Arial Narrow" pitchFamily="34" charset="0"/>
              </a:rPr>
              <a:t>Ocko</a:t>
            </a: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 TV), editorial &amp; advertorial campaigns in trade as well as consumers magazines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.</a:t>
            </a: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000" dirty="0" smtClean="0">
              <a:latin typeface="Arial Narrow" pitchFamily="34" charset="0"/>
              <a:sym typeface="Arial Narrow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Arial Narrow" pitchFamily="34" charset="0"/>
                <a:sym typeface="Arial Narrow" pitchFamily="34" charset="0"/>
              </a:rPr>
              <a:t>Local market research conducted together with customers in order to quickly adopt ASTRA proposition/services to very aggressive and dynamic market environment</a:t>
            </a:r>
            <a:r>
              <a:rPr lang="pl-PL" sz="2000" dirty="0" smtClean="0">
                <a:latin typeface="Arial Narrow" pitchFamily="34" charset="0"/>
                <a:sym typeface="Arial Narrow" pitchFamily="34" charset="0"/>
              </a:rPr>
              <a:t>.</a:t>
            </a:r>
            <a:endParaRPr lang="en-US" sz="2000" dirty="0" smtClean="0">
              <a:latin typeface="Arial Narrow" pitchFamily="34" charset="0"/>
              <a:sym typeface="Arial Narrow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464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3"/>
          <p:cNvSpPr>
            <a:spLocks noChangeArrowheads="1"/>
          </p:cNvSpPr>
          <p:nvPr/>
        </p:nvSpPr>
        <p:spPr bwMode="auto">
          <a:xfrm>
            <a:off x="190533" y="1223964"/>
            <a:ext cx="8955055" cy="603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ASTRA CEE supports its customers in their business planning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and marketing activities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ASTRA CEE helps its partners to build reach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– unique approach among satellite </a:t>
            </a:r>
            <a:r>
              <a:rPr lang="en-US" sz="2000" b="0" dirty="0" smtClean="0">
                <a:latin typeface="Arial Narrow" pitchFamily="34" charset="0"/>
                <a:sym typeface="Arial Narrow" pitchFamily="34" charset="0"/>
              </a:rPr>
              <a:t>operator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s:</a:t>
            </a:r>
            <a:endParaRPr lang="en-US" sz="2000" b="0" dirty="0">
              <a:latin typeface="Arial Narrow" pitchFamily="34" charset="0"/>
              <a:sym typeface="Arial Narrow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More than 3500 trade partners in CEE region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, more than 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150 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trade partners in 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Hungary</a:t>
            </a:r>
            <a:endParaRPr lang="en-US" sz="2000" b="0" dirty="0">
              <a:latin typeface="Arial Narrow" pitchFamily="34" charset="0"/>
              <a:sym typeface="Arial Narrow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Special free of charge info 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&amp;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 promo materials prepared for all trade partners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Regular trade meetings organized jointly with the customers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Special incentive programs for POS and installers with very attractive prizes (e.g. trip to ASTRA HQ in </a:t>
            </a:r>
            <a:r>
              <a:rPr lang="en-US" sz="2000" b="0" dirty="0" smtClean="0">
                <a:latin typeface="Arial Narrow" pitchFamily="34" charset="0"/>
                <a:sym typeface="Arial Narrow" pitchFamily="34" charset="0"/>
              </a:rPr>
              <a:t>Luxembourg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)</a:t>
            </a:r>
            <a:endParaRPr lang="en-US" sz="2000" b="0" dirty="0">
              <a:latin typeface="Arial Narrow" pitchFamily="34" charset="0"/>
              <a:sym typeface="Arial Narrow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A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 dedicated web portal to all trade partners –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POSM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 orders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, 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requests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for support, </a:t>
            </a:r>
            <a:r>
              <a:rPr lang="en-US" sz="2000" b="0" dirty="0" err="1">
                <a:latin typeface="Arial Narrow" pitchFamily="34" charset="0"/>
                <a:sym typeface="Arial Narrow" pitchFamily="34" charset="0"/>
              </a:rPr>
              <a:t>etc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.</a:t>
            </a:r>
            <a:endParaRPr lang="en-US" sz="2000" b="0" dirty="0">
              <a:latin typeface="Arial Narrow" pitchFamily="34" charset="0"/>
              <a:sym typeface="Arial Narrow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Financial support for local MKT activities conducted by trade partners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Strong ATL/BTL activities &amp; PR activities conducted jointly with the customer</a:t>
            </a:r>
            <a:endParaRPr lang="pl-PL" sz="2000" b="0" dirty="0">
              <a:latin typeface="Arial Narrow" pitchFamily="34" charset="0"/>
              <a:sym typeface="Arial Narrow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ASTRA CEE </a:t>
            </a:r>
            <a:r>
              <a:rPr lang="en-US" sz="2000" b="0" dirty="0" smtClean="0">
                <a:latin typeface="Arial Narrow" pitchFamily="34" charset="0"/>
                <a:sym typeface="Arial Narrow" pitchFamily="34" charset="0"/>
              </a:rPr>
              <a:t>i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s</a:t>
            </a:r>
            <a:r>
              <a:rPr lang="en-US" sz="2000" b="0" dirty="0" smtClean="0">
                <a:latin typeface="Arial Narrow" pitchFamily="34" charset="0"/>
                <a:sym typeface="Arial Narrow" pitchFamily="34" charset="0"/>
              </a:rPr>
              <a:t>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actively involved into the official informational campaign on the digitalization process (e.g. in Czech Republic and Slovakia)</a:t>
            </a:r>
            <a:endParaRPr lang="pl-PL" sz="2000" b="0" dirty="0">
              <a:latin typeface="Arial Narrow" pitchFamily="34" charset="0"/>
              <a:sym typeface="Arial Narrow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L</a:t>
            </a:r>
            <a:r>
              <a:rPr lang="en-US" sz="2000" b="0" dirty="0" err="1">
                <a:latin typeface="Arial Narrow" pitchFamily="34" charset="0"/>
                <a:sym typeface="Arial Narrow" pitchFamily="34" charset="0"/>
              </a:rPr>
              <a:t>ong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-standing relationships with 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main 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hard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ware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 manufacturers and software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 </a:t>
            </a:r>
            <a:r>
              <a:rPr lang="pl-PL" sz="2000" b="0" dirty="0" smtClean="0">
                <a:latin typeface="Arial Narrow" pitchFamily="34" charset="0"/>
                <a:sym typeface="Arial Narrow" pitchFamily="34" charset="0"/>
              </a:rPr>
              <a:t>devopers</a:t>
            </a:r>
            <a:endParaRPr lang="en-US" sz="2000" b="0" dirty="0">
              <a:latin typeface="Arial Narrow" pitchFamily="34" charset="0"/>
              <a:sym typeface="Arial Narrow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Char char="§"/>
            </a:pP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Market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 research conducted by local agencies (e.g. </a:t>
            </a:r>
            <a:r>
              <a:rPr lang="en-US" sz="2000" b="0" dirty="0" err="1">
                <a:latin typeface="Arial Narrow" pitchFamily="34" charset="0"/>
                <a:sym typeface="Arial Narrow" pitchFamily="34" charset="0"/>
              </a:rPr>
              <a:t>GfK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, TNS, </a:t>
            </a:r>
            <a:r>
              <a:rPr lang="en-US" sz="2000" b="0" dirty="0" err="1">
                <a:latin typeface="Arial Narrow" pitchFamily="34" charset="0"/>
                <a:sym typeface="Arial Narrow" pitchFamily="34" charset="0"/>
              </a:rPr>
              <a:t>etc</a:t>
            </a:r>
            <a:r>
              <a:rPr lang="pl-PL" sz="2000" b="0" dirty="0">
                <a:latin typeface="Arial Narrow" pitchFamily="34" charset="0"/>
                <a:sym typeface="Arial Narrow" pitchFamily="34" charset="0"/>
              </a:rPr>
              <a:t>.</a:t>
            </a:r>
            <a:r>
              <a:rPr lang="en-US" sz="2000" b="0" dirty="0">
                <a:latin typeface="Arial Narrow" pitchFamily="34" charset="0"/>
                <a:sym typeface="Arial Narrow" pitchFamily="34" charset="0"/>
              </a:rPr>
              <a:t>)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  <a:buClr>
                <a:srgbClr val="0079C1"/>
              </a:buClr>
              <a:buFont typeface="Wingdings" pitchFamily="2" charset="2"/>
              <a:buNone/>
            </a:pPr>
            <a:endParaRPr lang="en-US" sz="2000" b="0" dirty="0"/>
          </a:p>
        </p:txBody>
      </p:sp>
      <p:sp>
        <p:nvSpPr>
          <p:cNvPr id="130051" name="Rectangle 2"/>
          <p:cNvSpPr>
            <a:spLocks noChangeArrowheads="1"/>
          </p:cNvSpPr>
          <p:nvPr/>
        </p:nvSpPr>
        <p:spPr bwMode="auto">
          <a:xfrm>
            <a:off x="345891" y="177801"/>
            <a:ext cx="8211976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>
              <a:lnSpc>
                <a:spcPct val="80000"/>
              </a:lnSpc>
            </a:pPr>
            <a:r>
              <a:rPr lang="pl-PL" altLang="ja-JP" sz="3600" b="0" dirty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ASTRA CEE </a:t>
            </a:r>
            <a:r>
              <a:rPr lang="pl-PL" altLang="ja-JP" sz="3600" b="0" dirty="0" smtClean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  <a:sym typeface="Arial Narrow" pitchFamily="34" charset="0"/>
              </a:rPr>
              <a:t>m</a:t>
            </a:r>
            <a:r>
              <a:rPr lang="en-US" altLang="ja-JP" sz="3600" b="0" dirty="0" err="1" smtClean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  <a:sym typeface="Arial Narrow" pitchFamily="34" charset="0"/>
              </a:rPr>
              <a:t>arketing</a:t>
            </a:r>
            <a:r>
              <a:rPr lang="en-US" altLang="ja-JP" sz="3600" b="0" dirty="0" smtClean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  <a:sym typeface="Arial Narrow" pitchFamily="34" charset="0"/>
              </a:rPr>
              <a:t> </a:t>
            </a:r>
            <a:r>
              <a:rPr lang="pl-PL" altLang="ja-JP" sz="3600" b="0" dirty="0" smtClean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  <a:sym typeface="Arial Narrow" pitchFamily="34" charset="0"/>
              </a:rPr>
              <a:t>s</a:t>
            </a:r>
            <a:r>
              <a:rPr lang="en-US" altLang="ja-JP" sz="3600" b="0" dirty="0" err="1" smtClean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  <a:sym typeface="Arial Narrow" pitchFamily="34" charset="0"/>
              </a:rPr>
              <a:t>upport</a:t>
            </a:r>
            <a:endParaRPr lang="en-US" altLang="ja-JP" sz="3600" b="0" dirty="0">
              <a:solidFill>
                <a:schemeClr val="bg1"/>
              </a:solidFill>
              <a:latin typeface="Arial Narrow" pitchFamily="34" charset="0"/>
              <a:ea typeface="ＭＳ Ｐゴシック" pitchFamily="34" charset="-128"/>
              <a:sym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9913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19" name="Oval 3"/>
          <p:cNvSpPr>
            <a:spLocks noChangeArrowheads="1"/>
          </p:cNvSpPr>
          <p:nvPr/>
        </p:nvSpPr>
        <p:spPr bwMode="auto">
          <a:xfrm>
            <a:off x="1841820" y="1846263"/>
            <a:ext cx="5904939" cy="4319587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lb-LU" sz="1600">
              <a:ea typeface="MS PGothic" pitchFamily="34" charset="-128"/>
              <a:cs typeface="Arial" charset="0"/>
            </a:endParaRPr>
          </a:p>
        </p:txBody>
      </p:sp>
      <p:sp>
        <p:nvSpPr>
          <p:cNvPr id="171120" name="Rectangle 4"/>
          <p:cNvSpPr>
            <a:spLocks noChangeArrowheads="1"/>
          </p:cNvSpPr>
          <p:nvPr/>
        </p:nvSpPr>
        <p:spPr bwMode="auto">
          <a:xfrm>
            <a:off x="7062427" y="3717927"/>
            <a:ext cx="1008238" cy="1008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lb-LU" sz="1600">
              <a:ea typeface="MS PGothic" pitchFamily="34" charset="-128"/>
              <a:cs typeface="Arial" charset="0"/>
            </a:endParaRPr>
          </a:p>
        </p:txBody>
      </p:sp>
      <p:sp>
        <p:nvSpPr>
          <p:cNvPr id="171121" name="Text Box 6"/>
          <p:cNvSpPr txBox="1">
            <a:spLocks noChangeArrowheads="1"/>
          </p:cNvSpPr>
          <p:nvPr/>
        </p:nvSpPr>
        <p:spPr bwMode="auto">
          <a:xfrm>
            <a:off x="5461948" y="2935288"/>
            <a:ext cx="2521388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PR work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171122" name="Text Box 7"/>
          <p:cNvSpPr txBox="1">
            <a:spLocks noChangeArrowheads="1"/>
          </p:cNvSpPr>
          <p:nvPr/>
        </p:nvSpPr>
        <p:spPr bwMode="auto">
          <a:xfrm>
            <a:off x="1579838" y="5281615"/>
            <a:ext cx="1060634" cy="5810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Direct </a:t>
            </a:r>
            <a:r>
              <a:rPr lang="de-DE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Mailings</a:t>
            </a:r>
          </a:p>
        </p:txBody>
      </p:sp>
      <p:sp>
        <p:nvSpPr>
          <p:cNvPr id="171123" name="Text Box 8"/>
          <p:cNvSpPr txBox="1">
            <a:spLocks noChangeArrowheads="1"/>
          </p:cNvSpPr>
          <p:nvPr/>
        </p:nvSpPr>
        <p:spPr bwMode="auto">
          <a:xfrm>
            <a:off x="6212968" y="6124577"/>
            <a:ext cx="1575073" cy="5810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ASTRA CEE </a:t>
            </a:r>
            <a:r>
              <a:rPr lang="de-DE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Newsletter</a:t>
            </a:r>
          </a:p>
        </p:txBody>
      </p:sp>
      <p:sp>
        <p:nvSpPr>
          <p:cNvPr id="171124" name="Text Box 9"/>
          <p:cNvSpPr txBox="1">
            <a:spLocks noChangeArrowheads="1"/>
          </p:cNvSpPr>
          <p:nvPr/>
        </p:nvSpPr>
        <p:spPr bwMode="auto">
          <a:xfrm>
            <a:off x="6938581" y="4464052"/>
            <a:ext cx="1764019" cy="3397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Advertising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171125" name="Text Box 10"/>
          <p:cNvSpPr txBox="1">
            <a:spLocks noChangeArrowheads="1"/>
          </p:cNvSpPr>
          <p:nvPr/>
        </p:nvSpPr>
        <p:spPr bwMode="auto">
          <a:xfrm>
            <a:off x="2853233" y="2798765"/>
            <a:ext cx="2121269" cy="3397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Brochures 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graphicFrame>
        <p:nvGraphicFramePr>
          <p:cNvPr id="171117" name="Object 109"/>
          <p:cNvGraphicFramePr>
            <a:graphicFrameLocks noChangeAspect="1"/>
          </p:cNvGraphicFramePr>
          <p:nvPr/>
        </p:nvGraphicFramePr>
        <p:xfrm>
          <a:off x="1541730" y="4246563"/>
          <a:ext cx="1098741" cy="825500"/>
        </p:xfrm>
        <a:graphic>
          <a:graphicData uri="http://schemas.openxmlformats.org/presentationml/2006/ole">
            <p:oleObj spid="_x0000_s118807" name="Clip" r:id="rId3" imgW="1376172" imgH="1032358" progId="">
              <p:embed/>
            </p:oleObj>
          </a:graphicData>
        </a:graphic>
      </p:graphicFrame>
      <p:pic>
        <p:nvPicPr>
          <p:cNvPr id="171126" name="Picture 2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15993" y="4803775"/>
            <a:ext cx="941551" cy="1320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71127" name="Rectangle 2"/>
          <p:cNvSpPr>
            <a:spLocks noChangeArrowheads="1"/>
          </p:cNvSpPr>
          <p:nvPr/>
        </p:nvSpPr>
        <p:spPr bwMode="auto">
          <a:xfrm>
            <a:off x="396944" y="165100"/>
            <a:ext cx="632569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3600" dirty="0" smtClean="0">
                <a:solidFill>
                  <a:schemeClr val="bg1"/>
                </a:solidFill>
                <a:latin typeface="Arial Narrow" pitchFamily="34" charset="0"/>
              </a:rPr>
              <a:t>G</a:t>
            </a:r>
            <a:r>
              <a:rPr lang="en-US" sz="3600" dirty="0" err="1" smtClean="0">
                <a:solidFill>
                  <a:schemeClr val="bg1"/>
                </a:solidFill>
                <a:latin typeface="Arial Narrow" pitchFamily="34" charset="0"/>
              </a:rPr>
              <a:t>eneral</a:t>
            </a:r>
            <a:r>
              <a:rPr lang="en-US" sz="36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marketing tools</a:t>
            </a:r>
          </a:p>
        </p:txBody>
      </p:sp>
      <p:sp>
        <p:nvSpPr>
          <p:cNvPr id="171128" name="Text Box 220"/>
          <p:cNvSpPr txBox="1">
            <a:spLocks noChangeArrowheads="1"/>
          </p:cNvSpPr>
          <p:nvPr/>
        </p:nvSpPr>
        <p:spPr bwMode="auto">
          <a:xfrm>
            <a:off x="1562371" y="6245225"/>
            <a:ext cx="3220010" cy="338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Internet infoservice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pic>
        <p:nvPicPr>
          <p:cNvPr id="171129" name="Picture 7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88284" y="1371602"/>
            <a:ext cx="125116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130" name="Picture 7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911589" y="3575050"/>
            <a:ext cx="162270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131" name="Picture 7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782680" y="1498600"/>
            <a:ext cx="98124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132" name="Picture 7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137446" y="5137152"/>
            <a:ext cx="1274984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133" name="Picture 102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397243" y="2374900"/>
            <a:ext cx="1427411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134" name="Text Box 8"/>
          <p:cNvSpPr txBox="1">
            <a:spLocks noChangeArrowheads="1"/>
          </p:cNvSpPr>
          <p:nvPr/>
        </p:nvSpPr>
        <p:spPr bwMode="auto">
          <a:xfrm>
            <a:off x="1562371" y="3549650"/>
            <a:ext cx="1527441" cy="33655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POS Materials</a:t>
            </a:r>
          </a:p>
        </p:txBody>
      </p:sp>
    </p:spTree>
    <p:extLst>
      <p:ext uri="{BB962C8B-B14F-4D97-AF65-F5344CB8AC3E}">
        <p14:creationId xmlns:p14="http://schemas.microsoft.com/office/powerpoint/2010/main" xmlns="" val="4142460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Oval 2"/>
          <p:cNvSpPr>
            <a:spLocks noChangeArrowheads="1"/>
          </p:cNvSpPr>
          <p:nvPr/>
        </p:nvSpPr>
        <p:spPr bwMode="auto">
          <a:xfrm>
            <a:off x="1816416" y="2090738"/>
            <a:ext cx="5727107" cy="41402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lb-LU" sz="1600">
              <a:ea typeface="MS PGothic" pitchFamily="34" charset="-128"/>
              <a:cs typeface="Arial" charset="0"/>
            </a:endParaRPr>
          </a:p>
        </p:txBody>
      </p:sp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2119682" y="5727700"/>
            <a:ext cx="1557607" cy="584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Press conferences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1497274" y="3101975"/>
            <a:ext cx="1246403" cy="584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Hospitality events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6038312" y="5608638"/>
            <a:ext cx="1800538" cy="3365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Trade s</a:t>
            </a:r>
            <a:r>
              <a:rPr lang="de-DE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eminars</a:t>
            </a:r>
          </a:p>
        </p:txBody>
      </p:sp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6473363" y="3103563"/>
            <a:ext cx="2140321" cy="584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600">
                <a:solidFill>
                  <a:srgbClr val="4D4D4D"/>
                </a:solidFill>
                <a:ea typeface="MS PGothic" pitchFamily="34" charset="-128"/>
                <a:cs typeface="Arial" charset="0"/>
              </a:rPr>
              <a:t>Fairs &amp; Exhibition sponsorship</a:t>
            </a:r>
            <a:endParaRPr lang="de-DE" sz="1600">
              <a:solidFill>
                <a:srgbClr val="4D4D4D"/>
              </a:solidFill>
              <a:ea typeface="MS PGothic" pitchFamily="34" charset="-128"/>
              <a:cs typeface="Arial" charset="0"/>
            </a:endParaRPr>
          </a:p>
        </p:txBody>
      </p:sp>
      <p:pic>
        <p:nvPicPr>
          <p:cNvPr id="325639" name="Picture 9" descr="P101006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36604" y="4368800"/>
            <a:ext cx="1536967" cy="115093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25640" name="Picture 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64199" y="4368800"/>
            <a:ext cx="1635409" cy="1155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25641" name="Rectangle 2"/>
          <p:cNvSpPr>
            <a:spLocks noChangeArrowheads="1"/>
          </p:cNvSpPr>
          <p:nvPr/>
        </p:nvSpPr>
        <p:spPr bwMode="auto">
          <a:xfrm>
            <a:off x="455814" y="207963"/>
            <a:ext cx="632569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pl-PL" sz="3600" dirty="0">
                <a:solidFill>
                  <a:schemeClr val="bg1"/>
                </a:solidFill>
                <a:latin typeface="Arial Narrow" pitchFamily="34" charset="0"/>
              </a:rPr>
              <a:t>G</a:t>
            </a:r>
            <a:r>
              <a:rPr lang="en-US" sz="3600" dirty="0" err="1">
                <a:solidFill>
                  <a:schemeClr val="bg1"/>
                </a:solidFill>
                <a:latin typeface="Arial Narrow" pitchFamily="34" charset="0"/>
              </a:rPr>
              <a:t>eneral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 marketing tools</a:t>
            </a:r>
          </a:p>
        </p:txBody>
      </p:sp>
      <p:pic>
        <p:nvPicPr>
          <p:cNvPr id="325642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90499" y="1866901"/>
            <a:ext cx="154808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5643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449939" y="1841502"/>
            <a:ext cx="1694156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58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304854" y="914400"/>
            <a:ext cx="711641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solidFill>
                  <a:srgbClr val="4D4D4D"/>
                </a:solidFill>
                <a:latin typeface="Arial Narrow" pitchFamily="34" charset="0"/>
              </a:rPr>
              <a:t> </a:t>
            </a:r>
            <a:r>
              <a:rPr lang="en-US" b="0" dirty="0">
                <a:latin typeface="Arial Narrow" pitchFamily="34" charset="0"/>
              </a:rPr>
              <a:t>ASTRA POS materials for CEE retailers &amp; installers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latin typeface="Arial Narrow" pitchFamily="34" charset="0"/>
              </a:rPr>
              <a:t> POS materials sent on a regular basis to more than </a:t>
            </a:r>
            <a:r>
              <a:rPr lang="pl-PL" b="0" dirty="0">
                <a:latin typeface="Arial Narrow" pitchFamily="34" charset="0"/>
              </a:rPr>
              <a:t>3</a:t>
            </a:r>
            <a:r>
              <a:rPr lang="en-US" b="0" dirty="0">
                <a:latin typeface="Arial Narrow" pitchFamily="34" charset="0"/>
              </a:rPr>
              <a:t>500 POS across CEE region</a:t>
            </a:r>
            <a:r>
              <a:rPr lang="en-US" sz="1400" dirty="0"/>
              <a:t> </a:t>
            </a:r>
          </a:p>
        </p:txBody>
      </p:sp>
      <p:pic>
        <p:nvPicPr>
          <p:cNvPr id="133123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54099">
            <a:off x="403296" y="2509840"/>
            <a:ext cx="2140321" cy="2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4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87072">
            <a:off x="1028879" y="4448177"/>
            <a:ext cx="3061231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5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00134">
            <a:off x="5322121" y="2143126"/>
            <a:ext cx="177354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7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5878" y="2700340"/>
            <a:ext cx="1746553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27" name="Group 11"/>
          <p:cNvGrpSpPr>
            <a:grpSpLocks/>
          </p:cNvGrpSpPr>
          <p:nvPr/>
        </p:nvGrpSpPr>
        <p:grpSpPr bwMode="auto">
          <a:xfrm rot="-703954">
            <a:off x="2599192" y="2573627"/>
            <a:ext cx="2961201" cy="2197100"/>
            <a:chOff x="3529" y="1128"/>
            <a:chExt cx="2162" cy="1512"/>
          </a:xfrm>
        </p:grpSpPr>
        <p:pic>
          <p:nvPicPr>
            <p:cNvPr id="133128" name="Picture 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9" y="1128"/>
              <a:ext cx="1081" cy="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29" name="Picture 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0" y="1128"/>
              <a:ext cx="1081" cy="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3130" name="Picture 9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52945">
            <a:off x="4496581" y="4343402"/>
            <a:ext cx="2289573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1" name="Rectangle 14"/>
          <p:cNvSpPr>
            <a:spLocks noChangeArrowheads="1"/>
          </p:cNvSpPr>
          <p:nvPr/>
        </p:nvSpPr>
        <p:spPr bwMode="auto">
          <a:xfrm>
            <a:off x="428700" y="282577"/>
            <a:ext cx="7030671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84693" name="Rectangle 21"/>
          <p:cNvSpPr>
            <a:spLocks noChangeArrowheads="1"/>
          </p:cNvSpPr>
          <p:nvPr/>
        </p:nvSpPr>
        <p:spPr bwMode="auto">
          <a:xfrm>
            <a:off x="1448053" y="228601"/>
            <a:ext cx="5723746" cy="104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64008" tIns="32004" rIns="64008" bIns="32004">
            <a:spAutoFit/>
          </a:bodyPr>
          <a:lstStyle/>
          <a:p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Examples of activities: POS materials</a:t>
            </a:r>
            <a:r>
              <a:rPr lang="en-US" sz="3200" b="0" dirty="0">
                <a:latin typeface="Arial Narrow" pitchFamily="34" charset="0"/>
                <a:sym typeface="Arial Narrow" pitchFamily="34" charset="0"/>
              </a:rPr>
              <a:t/>
            </a:r>
            <a:br>
              <a:rPr lang="en-US" sz="3200" b="0" dirty="0">
                <a:latin typeface="Arial Narrow" pitchFamily="34" charset="0"/>
                <a:sym typeface="Arial Narrow" pitchFamily="34" charset="0"/>
              </a:rPr>
            </a:br>
            <a:endParaRPr lang="en-US" sz="3200" b="0" dirty="0">
              <a:latin typeface="Arial Narrow" pitchFamily="34" charset="0"/>
              <a:sym typeface="Arial Narrow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2324272"/>
              </p:ext>
            </p:extLst>
          </p:nvPr>
        </p:nvGraphicFramePr>
        <p:xfrm>
          <a:off x="881154" y="4021515"/>
          <a:ext cx="1525588" cy="2497138"/>
        </p:xfrm>
        <a:graphic>
          <a:graphicData uri="http://schemas.openxmlformats.org/presentationml/2006/ole">
            <p:oleObj spid="_x0000_s120848" name="Acrobat Document" r:id="rId10" imgW="7374960" imgH="10439280" progId="AcroExch.Document.7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0858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3"/>
          <p:cNvSpPr>
            <a:spLocks noChangeArrowheads="1"/>
          </p:cNvSpPr>
          <p:nvPr/>
        </p:nvSpPr>
        <p:spPr bwMode="auto">
          <a:xfrm>
            <a:off x="952665" y="187327"/>
            <a:ext cx="5868419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2200">
              <a:solidFill>
                <a:schemeClr val="bg1"/>
              </a:solidFill>
            </a:endParaRPr>
          </a:p>
        </p:txBody>
      </p:sp>
      <p:pic>
        <p:nvPicPr>
          <p:cNvPr id="134147" name="Picture 21" descr="1610200902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464" y="4038602"/>
            <a:ext cx="2761142" cy="208756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48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927" y="3810001"/>
            <a:ext cx="301042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9" name="Picture 19" descr="2310200903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942" y="1447802"/>
            <a:ext cx="2565845" cy="19208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0" name="Picture 2" descr="C:\Documents and Settings\dkatre\Desktop\itapa\P101026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304" y="4533900"/>
            <a:ext cx="2819890" cy="21145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1" name="Picture 9" descr="P101006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397" y="2286000"/>
            <a:ext cx="2730975" cy="20462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2" name="Picture 15" descr="IMG00057-20091015-234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41" y="1752602"/>
            <a:ext cx="2761142" cy="20669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3" name="Picture 3" descr="C:\Documents and Settings\dkatre\Desktop\itapa\IMG_2174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1853" y="1873250"/>
            <a:ext cx="2734150" cy="18224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4693" name="Rectangle 21"/>
          <p:cNvSpPr>
            <a:spLocks noChangeArrowheads="1"/>
          </p:cNvSpPr>
          <p:nvPr/>
        </p:nvSpPr>
        <p:spPr bwMode="auto">
          <a:xfrm>
            <a:off x="1066986" y="228601"/>
            <a:ext cx="6940361" cy="104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64008" tIns="32004" rIns="64008" bIns="32004">
            <a:spAutoFit/>
          </a:bodyPr>
          <a:lstStyle/>
          <a:p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Examples of activities: </a:t>
            </a:r>
            <a:r>
              <a:rPr lang="en-US" sz="3200" b="0" dirty="0">
                <a:solidFill>
                  <a:schemeClr val="bg1"/>
                </a:solidFill>
                <a:latin typeface="Arial Narrow" pitchFamily="34" charset="0"/>
                <a:sym typeface="Arial Narrow" pitchFamily="34" charset="0"/>
              </a:rPr>
              <a:t>ASTRA CEE Seminars</a:t>
            </a:r>
            <a:r>
              <a:rPr lang="en-US" sz="3200" b="0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  <a:t/>
            </a:r>
            <a:br>
              <a:rPr lang="en-US" sz="3200" b="0" dirty="0">
                <a:solidFill>
                  <a:srgbClr val="4D4D4D"/>
                </a:solidFill>
                <a:latin typeface="Arial Narrow" pitchFamily="34" charset="0"/>
                <a:sym typeface="Arial Narrow" pitchFamily="34" charset="0"/>
              </a:rPr>
            </a:br>
            <a:endParaRPr lang="en-US" sz="3200" b="0" dirty="0">
              <a:solidFill>
                <a:srgbClr val="4D4D4D"/>
              </a:solidFill>
              <a:latin typeface="Arial Narrow" pitchFamily="34" charset="0"/>
              <a:sym typeface="Arial Narrow" pitchFamily="34" charset="0"/>
            </a:endParaRPr>
          </a:p>
        </p:txBody>
      </p:sp>
      <p:sp>
        <p:nvSpPr>
          <p:cNvPr id="134155" name="Text Box 2"/>
          <p:cNvSpPr txBox="1">
            <a:spLocks noChangeArrowheads="1"/>
          </p:cNvSpPr>
          <p:nvPr/>
        </p:nvSpPr>
        <p:spPr bwMode="auto">
          <a:xfrm>
            <a:off x="304854" y="838200"/>
            <a:ext cx="71164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pl-PL" b="0" dirty="0">
                <a:solidFill>
                  <a:srgbClr val="4D4D4D"/>
                </a:solidFill>
                <a:latin typeface="Arial Narrow" pitchFamily="34" charset="0"/>
              </a:rPr>
              <a:t> </a:t>
            </a:r>
            <a:r>
              <a:rPr lang="pl-PL" b="0" dirty="0">
                <a:latin typeface="Arial Narrow" pitchFamily="34" charset="0"/>
              </a:rPr>
              <a:t>Regular trade meetings and trainings with satellite dealers and installers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9113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3"/>
          <p:cNvSpPr>
            <a:spLocks noChangeArrowheads="1"/>
          </p:cNvSpPr>
          <p:nvPr/>
        </p:nvSpPr>
        <p:spPr bwMode="auto">
          <a:xfrm>
            <a:off x="952665" y="187327"/>
            <a:ext cx="5868419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22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135171" name="Text Box 2"/>
          <p:cNvSpPr txBox="1">
            <a:spLocks noChangeArrowheads="1"/>
          </p:cNvSpPr>
          <p:nvPr/>
        </p:nvSpPr>
        <p:spPr bwMode="auto">
          <a:xfrm>
            <a:off x="152428" y="933450"/>
            <a:ext cx="711641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solidFill>
                  <a:srgbClr val="4D4D4D"/>
                </a:solidFill>
                <a:latin typeface="Arial Narrow" pitchFamily="34" charset="0"/>
                <a:ea typeface="ＭＳ Ｐゴシック" pitchFamily="34" charset="-128"/>
              </a:rPr>
              <a:t> 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ASTRA CEE newsletter prepared regularly in 10 languages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 Exclusive information on ASTRA and customers development in the region, </a:t>
            </a:r>
            <a:br>
              <a:rPr lang="en-US" b="0" dirty="0">
                <a:latin typeface="Arial Narrow" pitchFamily="34" charset="0"/>
                <a:ea typeface="ＭＳ Ｐゴシック" pitchFamily="34" charset="-128"/>
              </a:rPr>
            </a:b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dedicated for journalists, POS, broadcasters and stakeholders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b="0" dirty="0">
              <a:solidFill>
                <a:srgbClr val="4D4D4D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35172" name="Rectangle 2"/>
          <p:cNvSpPr>
            <a:spLocks noChangeArrowheads="1"/>
          </p:cNvSpPr>
          <p:nvPr/>
        </p:nvSpPr>
        <p:spPr bwMode="auto">
          <a:xfrm>
            <a:off x="762133" y="152402"/>
            <a:ext cx="8211976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80000"/>
              </a:lnSpc>
            </a:pP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</a:rPr>
              <a:t>Examples of activities: </a:t>
            </a: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</a:rPr>
              <a:t>ASTRA CEE newsletter</a:t>
            </a:r>
            <a:endParaRPr lang="en-US" sz="3200" b="0" dirty="0">
              <a:solidFill>
                <a:schemeClr val="bg1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75372">
            <a:off x="7259539" y="1456531"/>
            <a:ext cx="1595714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50067">
            <a:off x="825290" y="3971653"/>
            <a:ext cx="2268932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5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34353">
            <a:off x="5385681" y="3553803"/>
            <a:ext cx="120512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79504">
            <a:off x="2442154" y="3444000"/>
            <a:ext cx="1432174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58778">
            <a:off x="6020739" y="4201420"/>
            <a:ext cx="1897393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8" name="Picture 1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5260" y="3414237"/>
            <a:ext cx="204664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622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9664" y="3383756"/>
            <a:ext cx="3104102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Slide Number Placeholder 1"/>
          <p:cNvSpPr txBox="1">
            <a:spLocks noGrp="1"/>
          </p:cNvSpPr>
          <p:nvPr/>
        </p:nvSpPr>
        <p:spPr bwMode="auto">
          <a:xfrm>
            <a:off x="8535882" y="6477000"/>
            <a:ext cx="381066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30000"/>
              </a:lnSpc>
              <a:defRPr/>
            </a:pPr>
            <a:fld id="{40176AFC-63DA-48E6-8430-A4E1C2CD3534}" type="slidenum">
              <a:rPr lang="en-GB" sz="800">
                <a:solidFill>
                  <a:schemeClr val="bg1"/>
                </a:solidFill>
                <a:latin typeface="Arial" pitchFamily="34" charset="0"/>
                <a:cs typeface="+mn-cs"/>
              </a:rPr>
              <a:pPr algn="ctr" eaLnBrk="0" hangingPunct="0">
                <a:lnSpc>
                  <a:spcPct val="130000"/>
                </a:lnSpc>
                <a:defRPr/>
              </a:pPr>
              <a:t>9</a:t>
            </a:fld>
            <a:endParaRPr lang="en-GB" sz="1400" b="0">
              <a:latin typeface="Arial" pitchFamily="34" charset="0"/>
              <a:cs typeface="+mn-cs"/>
            </a:endParaRPr>
          </a:p>
        </p:txBody>
      </p:sp>
      <p:pic>
        <p:nvPicPr>
          <p:cNvPr id="13619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52" y="2052639"/>
            <a:ext cx="3315276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4052" y="4851402"/>
            <a:ext cx="2183191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8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526" y="5067302"/>
            <a:ext cx="2746852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9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1715" y="1520826"/>
            <a:ext cx="2873874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0" name="Picture 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152" y="1841502"/>
            <a:ext cx="2418183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1" name="Picture 8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530" y="4791077"/>
            <a:ext cx="297708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2" name="Picture 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121" y="3398043"/>
            <a:ext cx="462201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203" name="Rectangle 2"/>
          <p:cNvSpPr>
            <a:spLocks noChangeArrowheads="1"/>
          </p:cNvSpPr>
          <p:nvPr/>
        </p:nvSpPr>
        <p:spPr bwMode="auto">
          <a:xfrm>
            <a:off x="63560" y="133352"/>
            <a:ext cx="8211976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80000"/>
              </a:lnSpc>
            </a:pP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</a:rPr>
              <a:t>Examples of activities: </a:t>
            </a: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</a:rPr>
              <a:t>ASTRA CEE hospitality events</a:t>
            </a:r>
            <a:endParaRPr lang="en-US" sz="3200" b="0" dirty="0">
              <a:solidFill>
                <a:schemeClr val="bg1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36204" name="Rectangle 14"/>
          <p:cNvSpPr>
            <a:spLocks noChangeArrowheads="1"/>
          </p:cNvSpPr>
          <p:nvPr/>
        </p:nvSpPr>
        <p:spPr bwMode="auto">
          <a:xfrm>
            <a:off x="233404" y="1000125"/>
            <a:ext cx="6873481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0500" indent="-190500" eaLnBrk="0" hangingPunct="0">
              <a:lnSpc>
                <a:spcPct val="80000"/>
              </a:lnSpc>
              <a:spcBef>
                <a:spcPts val="60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Special</a:t>
            </a:r>
            <a:r>
              <a:rPr lang="pl-PL" b="0" dirty="0">
                <a:latin typeface="Arial Narrow" pitchFamily="34" charset="0"/>
                <a:ea typeface="ＭＳ Ｐゴシック" pitchFamily="34" charset="-128"/>
              </a:rPr>
              <a:t> hospitality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 events </a:t>
            </a:r>
            <a:r>
              <a:rPr lang="en-US" b="0" dirty="0">
                <a:latin typeface="Arial"/>
                <a:ea typeface="ＭＳ Ｐゴシック" pitchFamily="34" charset="-128"/>
              </a:rPr>
              <a:t>–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 </a:t>
            </a:r>
            <a:r>
              <a:rPr lang="pl-PL" b="0" dirty="0">
                <a:latin typeface="Arial Narrow" pitchFamily="34" charset="0"/>
                <a:ea typeface="ＭＳ Ｐゴシック" pitchFamily="34" charset="-128"/>
              </a:rPr>
              <a:t>e.g. 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celebration of 1 mil Czech TV households on ASTRA 23.5E position</a:t>
            </a:r>
          </a:p>
        </p:txBody>
      </p:sp>
    </p:spTree>
    <p:extLst>
      <p:ext uri="{BB962C8B-B14F-4D97-AF65-F5344CB8AC3E}">
        <p14:creationId xmlns:p14="http://schemas.microsoft.com/office/powerpoint/2010/main" xmlns="" val="16292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711491">
            <a:off x="5773695" y="1169952"/>
            <a:ext cx="2967553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19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48674">
            <a:off x="3593281" y="1509713"/>
            <a:ext cx="2821477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0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21735">
            <a:off x="398533" y="1965327"/>
            <a:ext cx="2403893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10" descr="Euro_1609_internet_do_kazde_chalupy_Stránka_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346117">
            <a:off x="209676" y="2984026"/>
            <a:ext cx="2026002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3" name="Rectangle 2"/>
          <p:cNvSpPr>
            <a:spLocks noChangeArrowheads="1"/>
          </p:cNvSpPr>
          <p:nvPr/>
        </p:nvSpPr>
        <p:spPr bwMode="auto">
          <a:xfrm>
            <a:off x="609707" y="152402"/>
            <a:ext cx="8211976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80000"/>
              </a:lnSpc>
            </a:pP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</a:rPr>
              <a:t>Examples of activities: </a:t>
            </a:r>
            <a:r>
              <a:rPr lang="en-US" sz="3200" b="0" dirty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</a:rPr>
              <a:t>ASTRA </a:t>
            </a: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</a:rPr>
              <a:t>CEE PR activities</a:t>
            </a:r>
            <a:endParaRPr lang="en-US" sz="3200" b="0" dirty="0">
              <a:solidFill>
                <a:schemeClr val="bg1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37224" name="Text Box 2"/>
          <p:cNvSpPr txBox="1">
            <a:spLocks noChangeArrowheads="1"/>
          </p:cNvSpPr>
          <p:nvPr/>
        </p:nvSpPr>
        <p:spPr bwMode="auto">
          <a:xfrm>
            <a:off x="141062" y="906468"/>
            <a:ext cx="71164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solidFill>
                  <a:srgbClr val="4D4D4D"/>
                </a:solidFill>
                <a:latin typeface="Arial Narrow" pitchFamily="34" charset="0"/>
                <a:ea typeface="ＭＳ Ｐゴシック" pitchFamily="34" charset="-128"/>
              </a:rPr>
              <a:t> 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Extensive PR &amp; editorial campaigns in various print and on-line media</a:t>
            </a:r>
          </a:p>
        </p:txBody>
      </p:sp>
      <p:pic>
        <p:nvPicPr>
          <p:cNvPr id="137225" name="Picture 11" descr="astra_2_000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8226">
            <a:off x="865684" y="2091725"/>
            <a:ext cx="3012010" cy="434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5167" y="3441745"/>
            <a:ext cx="2411044" cy="309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813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9267" y="4351430"/>
            <a:ext cx="2954525" cy="244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34" y="4183858"/>
            <a:ext cx="3429524" cy="252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C:\Users\jbienk\Desktop\DIRECT MARKETING\MARKETING 2011 HU\PROBAKO\Cable Conf Tihany 2011\summary\kubacki_interju.indd.jpg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315" y="3246086"/>
            <a:ext cx="2126615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22" name="Picture 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0319" y="5247574"/>
            <a:ext cx="2194306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328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380" y="4548188"/>
            <a:ext cx="3118392" cy="2157412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8243" name="Line 3"/>
          <p:cNvSpPr>
            <a:spLocks noChangeShapeType="1"/>
          </p:cNvSpPr>
          <p:nvPr/>
        </p:nvSpPr>
        <p:spPr bwMode="auto">
          <a:xfrm>
            <a:off x="504913" y="4010025"/>
            <a:ext cx="714499" cy="190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38244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0144" y="1392237"/>
            <a:ext cx="3118392" cy="2925763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245" name="Picture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900" y="2405063"/>
            <a:ext cx="4380674" cy="1912938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246" name="Picture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3574" y="2405063"/>
            <a:ext cx="2637296" cy="4010025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247" name="Picture 5" descr="TT08-22-pp sat pruzinec T1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4595" y="5454650"/>
            <a:ext cx="3616953" cy="14033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8248" name="Rectangle 2"/>
          <p:cNvSpPr>
            <a:spLocks noChangeArrowheads="1"/>
          </p:cNvSpPr>
          <p:nvPr/>
        </p:nvSpPr>
        <p:spPr bwMode="auto">
          <a:xfrm>
            <a:off x="533507" y="152402"/>
            <a:ext cx="8211976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80000"/>
              </a:lnSpc>
            </a:pP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</a:rPr>
              <a:t>Examples of activities: </a:t>
            </a:r>
            <a:r>
              <a:rPr lang="pl-PL" sz="3200" b="0" dirty="0">
                <a:solidFill>
                  <a:schemeClr val="bg1"/>
                </a:solidFill>
                <a:latin typeface="Arial Narrow" pitchFamily="34" charset="0"/>
                <a:ea typeface="ＭＳ Ｐゴシック" pitchFamily="34" charset="-128"/>
              </a:rPr>
              <a:t>ASTRA CEE local support</a:t>
            </a:r>
            <a:endParaRPr lang="en-US" sz="3200" b="0" dirty="0">
              <a:solidFill>
                <a:schemeClr val="bg1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38249" name="Text Box 2"/>
          <p:cNvSpPr txBox="1">
            <a:spLocks noChangeArrowheads="1"/>
          </p:cNvSpPr>
          <p:nvPr/>
        </p:nvSpPr>
        <p:spPr bwMode="auto">
          <a:xfrm>
            <a:off x="44460" y="804625"/>
            <a:ext cx="711641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solidFill>
                  <a:srgbClr val="4D4D4D"/>
                </a:solidFill>
                <a:latin typeface="Arial Narrow" pitchFamily="34" charset="0"/>
                <a:ea typeface="ＭＳ Ｐゴシック" pitchFamily="34" charset="-128"/>
              </a:rPr>
              <a:t> </a:t>
            </a: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Know-how and financial support of local MKT activities performed by POS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0" dirty="0">
                <a:latin typeface="Arial Narrow" pitchFamily="34" charset="0"/>
                <a:ea typeface="ＭＳ Ｐゴシック" pitchFamily="34" charset="-128"/>
              </a:rPr>
              <a:t> Very well perceived by trade partners</a:t>
            </a:r>
          </a:p>
        </p:txBody>
      </p:sp>
      <p:pic>
        <p:nvPicPr>
          <p:cNvPr id="138250" name="Picture 11" descr="mailing_OSTATECZNY_72dpi_ver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5313" y="3563938"/>
            <a:ext cx="232609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550225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3504"/>
            <a:ext cx="8407400" cy="989013"/>
          </a:xfrm>
        </p:spPr>
        <p:txBody>
          <a:bodyPr/>
          <a:lstStyle/>
          <a:p>
            <a:r>
              <a:rPr lang="pl-PL" sz="3200" b="0" dirty="0" smtClean="0">
                <a:solidFill>
                  <a:schemeClr val="bg1"/>
                </a:solidFill>
                <a:latin typeface="Arial Narrow" pitchFamily="34" charset="0"/>
              </a:rPr>
              <a:t>ASTRA CEE marketing activities</a:t>
            </a:r>
            <a:endParaRPr lang="en-US" sz="3200" b="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01" y="1014402"/>
            <a:ext cx="9067587" cy="5614991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pl-PL" dirty="0" smtClean="0">
                <a:latin typeface="Arial Narrow" pitchFamily="34" charset="0"/>
              </a:rPr>
              <a:t>By </a:t>
            </a:r>
            <a:r>
              <a:rPr lang="pl-PL" dirty="0">
                <a:latin typeface="Arial Narrow" pitchFamily="34" charset="0"/>
              </a:rPr>
              <a:t>the end of </a:t>
            </a:r>
            <a:r>
              <a:rPr lang="pl-PL" dirty="0" smtClean="0">
                <a:latin typeface="Arial Narrow" pitchFamily="34" charset="0"/>
              </a:rPr>
              <a:t>year  - ASTRA marketing materials distribution:</a:t>
            </a:r>
          </a:p>
          <a:p>
            <a:r>
              <a:rPr lang="pl-PL" dirty="0" smtClean="0">
                <a:latin typeface="Arial Narrow" pitchFamily="34" charset="0"/>
              </a:rPr>
              <a:t>Newsletter, Channel Line Up Leaflet, Calendar*, other</a:t>
            </a:r>
          </a:p>
          <a:p>
            <a:r>
              <a:rPr lang="pl-PL" dirty="0" smtClean="0">
                <a:latin typeface="Arial Narrow" pitchFamily="34" charset="0"/>
              </a:rPr>
              <a:t>POS materials (hangers, T-shirts, stands for brochures)</a:t>
            </a:r>
          </a:p>
          <a:p>
            <a:endParaRPr lang="pl-PL" dirty="0">
              <a:latin typeface="Arial Narrow" pitchFamily="34" charset="0"/>
            </a:endParaRPr>
          </a:p>
          <a:p>
            <a:endParaRPr lang="pl-PL" dirty="0" smtClean="0">
              <a:latin typeface="Arial Narrow" pitchFamily="34" charset="0"/>
            </a:endParaRPr>
          </a:p>
          <a:p>
            <a:endParaRPr lang="pl-PL" dirty="0"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pl-PL" dirty="0" smtClean="0"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pl-PL" dirty="0" smtClean="0"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l-PL" dirty="0" smtClean="0">
                <a:latin typeface="Arial Narrow" pitchFamily="34" charset="0"/>
              </a:rPr>
              <a:t>Q1 2012 - EXTRANET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9561402"/>
              </p:ext>
            </p:extLst>
          </p:nvPr>
        </p:nvGraphicFramePr>
        <p:xfrm>
          <a:off x="541926" y="2177511"/>
          <a:ext cx="1532345" cy="1609025"/>
        </p:xfrm>
        <a:graphic>
          <a:graphicData uri="http://schemas.openxmlformats.org/presentationml/2006/ole">
            <p:oleObj spid="_x0000_s121890" name="Acrobat Document" r:id="rId3" imgW="10187280" imgH="10695960" progId="AcroExch.Document.7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59411110"/>
              </p:ext>
            </p:extLst>
          </p:nvPr>
        </p:nvGraphicFramePr>
        <p:xfrm>
          <a:off x="5953125" y="1592200"/>
          <a:ext cx="854075" cy="1808451"/>
        </p:xfrm>
        <a:graphic>
          <a:graphicData uri="http://schemas.openxmlformats.org/presentationml/2006/ole">
            <p:oleObj spid="_x0000_s121891" name="Acrobat Document" r:id="rId4" imgW="3569400" imgH="7558200" progId="AcroExch.Document.7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53125" y="3553524"/>
            <a:ext cx="1832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 Narrow" pitchFamily="34" charset="0"/>
              </a:rPr>
              <a:t>* http://www.astratalent.eu/hu</a:t>
            </a:r>
            <a:endParaRPr lang="en-US" sz="1200" dirty="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7602756"/>
              </p:ext>
            </p:extLst>
          </p:nvPr>
        </p:nvGraphicFramePr>
        <p:xfrm>
          <a:off x="3083316" y="2395525"/>
          <a:ext cx="1776506" cy="1157999"/>
        </p:xfrm>
        <a:graphic>
          <a:graphicData uri="http://schemas.openxmlformats.org/presentationml/2006/ole">
            <p:oleObj spid="_x0000_s121892" name="Acrobat Document" r:id="rId5" imgW="8282160" imgH="5398560" progId="AcroExch.Document.7">
              <p:embed/>
            </p:oleObj>
          </a:graphicData>
        </a:graphic>
      </p:graphicFrame>
      <p:pic>
        <p:nvPicPr>
          <p:cNvPr id="121885" name="Picture 2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8099" y="4663866"/>
            <a:ext cx="3036152" cy="164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886" name="Picture 3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0263" y="4663866"/>
            <a:ext cx="3114675" cy="164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059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66" y="1206500"/>
            <a:ext cx="8383456" cy="4785926"/>
          </a:xfrm>
        </p:spPr>
        <p:txBody>
          <a:bodyPr lIns="91440" tIns="45720" rIns="91440" bIns="45720">
            <a:spAutoFit/>
          </a:bodyPr>
          <a:lstStyle/>
          <a:p>
            <a:pPr marL="190500" indent="-190500" defTabSz="914400">
              <a:lnSpc>
                <a:spcPct val="80000"/>
              </a:lnSpc>
            </a:pPr>
            <a:endParaRPr lang="pl-PL" sz="4000" dirty="0" smtClean="0">
              <a:latin typeface="Arial" charset="0"/>
              <a:cs typeface="Arial" charset="0"/>
            </a:endParaRPr>
          </a:p>
          <a:p>
            <a:pPr marL="190500" indent="-190500" algn="ctr" defTabSz="914400">
              <a:lnSpc>
                <a:spcPct val="80000"/>
              </a:lnSpc>
            </a:pPr>
            <a:r>
              <a:rPr lang="en-US" sz="5400" dirty="0" err="1">
                <a:latin typeface="Arial Narrow" pitchFamily="34" charset="0"/>
              </a:rPr>
              <a:t>Köszönöm</a:t>
            </a:r>
            <a:r>
              <a:rPr lang="en-US" sz="5400" dirty="0">
                <a:latin typeface="Arial Narrow" pitchFamily="34" charset="0"/>
              </a:rPr>
              <a:t> </a:t>
            </a:r>
            <a:r>
              <a:rPr lang="en-US" sz="5400" dirty="0" err="1">
                <a:latin typeface="Arial Narrow" pitchFamily="34" charset="0"/>
              </a:rPr>
              <a:t>szíves</a:t>
            </a:r>
            <a:r>
              <a:rPr lang="en-US" sz="5400" dirty="0">
                <a:latin typeface="Arial Narrow" pitchFamily="34" charset="0"/>
              </a:rPr>
              <a:t> </a:t>
            </a:r>
            <a:r>
              <a:rPr lang="en-US" sz="5400" dirty="0" err="1" smtClean="0">
                <a:latin typeface="Arial Narrow" pitchFamily="34" charset="0"/>
              </a:rPr>
              <a:t>figyelmüket</a:t>
            </a:r>
            <a:r>
              <a:rPr lang="pl-PL" sz="5400" dirty="0" smtClean="0">
                <a:latin typeface="Arial Narrow" pitchFamily="34" charset="0"/>
              </a:rPr>
              <a:t>! </a:t>
            </a:r>
            <a:r>
              <a:rPr lang="pl-PL" sz="5400" dirty="0" smtClean="0">
                <a:latin typeface="Arial Narrow" pitchFamily="34" charset="0"/>
                <a:sym typeface="Wingdings" pitchFamily="2" charset="2"/>
              </a:rPr>
              <a:t></a:t>
            </a:r>
            <a:endParaRPr lang="pl-PL" sz="5400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190500" indent="-190500" algn="ctr" defTabSz="914400">
              <a:lnSpc>
                <a:spcPct val="80000"/>
              </a:lnSpc>
            </a:pPr>
            <a:endParaRPr lang="pl-PL" sz="5400" dirty="0" smtClean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endParaRPr lang="pl-PL" sz="1300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endParaRPr lang="pl-PL" sz="1300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endParaRPr lang="pl-PL" sz="1300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endParaRPr lang="pl-PL" sz="1300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endParaRPr lang="pl-PL" sz="1300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marL="190500" indent="-190500" defTabSz="914400">
              <a:lnSpc>
                <a:spcPct val="80000"/>
              </a:lnSpc>
            </a:pPr>
            <a:r>
              <a:rPr lang="pl-PL" sz="1800" dirty="0" smtClean="0">
                <a:latin typeface="Arial Narrow" pitchFamily="34" charset="0"/>
                <a:cs typeface="Arial" charset="0"/>
                <a:sym typeface="Wingdings" pitchFamily="2" charset="2"/>
              </a:rPr>
              <a:t>Joanna.Bienkowska-Stanczyk@ses.com</a:t>
            </a:r>
            <a:endParaRPr lang="en-GB" sz="1800" dirty="0" smtClean="0">
              <a:solidFill>
                <a:srgbClr val="FF0000"/>
              </a:solidFill>
              <a:latin typeface="Arial Narrow" pitchFamily="34" charset="0"/>
              <a:cs typeface="Arial" charset="0"/>
            </a:endParaRPr>
          </a:p>
          <a:p>
            <a:pPr marL="190500" indent="-190500" defTabSz="914400">
              <a:lnSpc>
                <a:spcPct val="80000"/>
              </a:lnSpc>
            </a:pPr>
            <a:endParaRPr lang="en-US" sz="1800" dirty="0" smtClean="0">
              <a:latin typeface="Arial" charset="0"/>
              <a:cs typeface="Arial" charset="0"/>
            </a:endParaRPr>
          </a:p>
          <a:p>
            <a:pPr marL="190500" indent="-190500" defTabSz="914400">
              <a:lnSpc>
                <a:spcPct val="80000"/>
              </a:lnSpc>
              <a:spcBef>
                <a:spcPct val="0"/>
              </a:spcBef>
            </a:pPr>
            <a:endParaRPr lang="en-US" sz="1400" dirty="0" smtClean="0">
              <a:latin typeface="Arial" charset="0"/>
              <a:cs typeface="Arial" charset="0"/>
            </a:endParaRPr>
          </a:p>
          <a:p>
            <a:pPr marL="190500" indent="-190500" defTabSz="914400">
              <a:lnSpc>
                <a:spcPct val="80000"/>
              </a:lnSpc>
              <a:spcBef>
                <a:spcPct val="0"/>
              </a:spcBef>
            </a:pPr>
            <a:endParaRPr lang="en-US" sz="12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Aangepast ontwerp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004691"/>
      </a:accent2>
      <a:accent3>
        <a:srgbClr val="B40082"/>
      </a:accent3>
      <a:accent4>
        <a:srgbClr val="8064A2"/>
      </a:accent4>
      <a:accent5>
        <a:srgbClr val="4BACC6"/>
      </a:accent5>
      <a:accent6>
        <a:srgbClr val="F79646"/>
      </a:accent6>
      <a:hlink>
        <a:srgbClr val="0091D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7469</TotalTime>
  <Words>624</Words>
  <Application>Microsoft Office PowerPoint</Application>
  <PresentationFormat>Egyéni</PresentationFormat>
  <Paragraphs>77</Paragraphs>
  <Slides>13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5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2_Aangepast ontwerp</vt:lpstr>
      <vt:lpstr>1_Custom Design</vt:lpstr>
      <vt:lpstr>Custom Design</vt:lpstr>
      <vt:lpstr>1_Office-thema</vt:lpstr>
      <vt:lpstr>1_Aangepast ontwerp</vt:lpstr>
      <vt:lpstr>Clip</vt:lpstr>
      <vt:lpstr>Acrobat Document</vt:lpstr>
      <vt:lpstr>1. dia</vt:lpstr>
      <vt:lpstr>ASTRA CEE activities in short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ASTRA CEE marketing activities</vt:lpstr>
      <vt:lpstr>13.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Joanna Bienkowska</dc:creator>
  <cp:lastModifiedBy>Dankó Bence</cp:lastModifiedBy>
  <cp:revision>774</cp:revision>
  <cp:lastPrinted>2011-10-26T13:55:34Z</cp:lastPrinted>
  <dcterms:created xsi:type="dcterms:W3CDTF">2011-08-15T14:19:59Z</dcterms:created>
  <dcterms:modified xsi:type="dcterms:W3CDTF">2011-10-27T08:19:36Z</dcterms:modified>
</cp:coreProperties>
</file>